
<file path=[Content_Types].xml><?xml version="1.0" encoding="utf-8"?>
<Types xmlns="http://schemas.openxmlformats.org/package/2006/content-types">
  <Default Extension="jfif" ContentType="image/jpeg"/>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353" r:id="rId3"/>
    <p:sldId id="359" r:id="rId4"/>
    <p:sldId id="275" r:id="rId5"/>
    <p:sldId id="263" r:id="rId6"/>
    <p:sldId id="276" r:id="rId7"/>
    <p:sldId id="270" r:id="rId8"/>
    <p:sldId id="272" r:id="rId9"/>
    <p:sldId id="334" r:id="rId10"/>
    <p:sldId id="273" r:id="rId11"/>
    <p:sldId id="332" r:id="rId12"/>
    <p:sldId id="267" r:id="rId13"/>
    <p:sldId id="284" r:id="rId14"/>
    <p:sldId id="274" r:id="rId15"/>
    <p:sldId id="257" r:id="rId16"/>
    <p:sldId id="258" r:id="rId17"/>
    <p:sldId id="259" r:id="rId18"/>
    <p:sldId id="260" r:id="rId19"/>
    <p:sldId id="261" r:id="rId20"/>
    <p:sldId id="335" r:id="rId21"/>
    <p:sldId id="336" r:id="rId22"/>
    <p:sldId id="264" r:id="rId23"/>
    <p:sldId id="346" r:id="rId24"/>
    <p:sldId id="290" r:id="rId25"/>
    <p:sldId id="292" r:id="rId26"/>
    <p:sldId id="362" r:id="rId27"/>
    <p:sldId id="394" r:id="rId28"/>
    <p:sldId id="395" r:id="rId29"/>
    <p:sldId id="396" r:id="rId30"/>
    <p:sldId id="397" r:id="rId31"/>
    <p:sldId id="398" r:id="rId32"/>
    <p:sldId id="294" r:id="rId33"/>
    <p:sldId id="338" r:id="rId34"/>
    <p:sldId id="291" r:id="rId35"/>
    <p:sldId id="393" r:id="rId36"/>
    <p:sldId id="339" r:id="rId37"/>
    <p:sldId id="305" r:id="rId38"/>
    <p:sldId id="340" r:id="rId39"/>
    <p:sldId id="358" r:id="rId40"/>
    <p:sldId id="269" r:id="rId41"/>
    <p:sldId id="265" r:id="rId42"/>
    <p:sldId id="360" r:id="rId43"/>
    <p:sldId id="361" r:id="rId44"/>
    <p:sldId id="306" r:id="rId45"/>
    <p:sldId id="354" r:id="rId46"/>
    <p:sldId id="344" r:id="rId47"/>
    <p:sldId id="355" r:id="rId48"/>
    <p:sldId id="345" r:id="rId49"/>
    <p:sldId id="347" r:id="rId50"/>
    <p:sldId id="328" r:id="rId51"/>
    <p:sldId id="329" r:id="rId52"/>
    <p:sldId id="364" r:id="rId53"/>
    <p:sldId id="365" r:id="rId54"/>
    <p:sldId id="307" r:id="rId55"/>
    <p:sldId id="356" r:id="rId56"/>
    <p:sldId id="308" r:id="rId57"/>
    <p:sldId id="310" r:id="rId58"/>
    <p:sldId id="311" r:id="rId59"/>
    <p:sldId id="312" r:id="rId60"/>
    <p:sldId id="357" r:id="rId61"/>
    <p:sldId id="313" r:id="rId62"/>
    <p:sldId id="368" r:id="rId63"/>
    <p:sldId id="369" r:id="rId64"/>
    <p:sldId id="370" r:id="rId65"/>
    <p:sldId id="371" r:id="rId66"/>
    <p:sldId id="323" r:id="rId67"/>
    <p:sldId id="327" r:id="rId68"/>
    <p:sldId id="331" r:id="rId69"/>
    <p:sldId id="367" r:id="rId70"/>
    <p:sldId id="378" r:id="rId71"/>
    <p:sldId id="379" r:id="rId72"/>
    <p:sldId id="380" r:id="rId73"/>
    <p:sldId id="381" r:id="rId74"/>
    <p:sldId id="388" r:id="rId75"/>
    <p:sldId id="389" r:id="rId76"/>
    <p:sldId id="390" r:id="rId77"/>
    <p:sldId id="391" r:id="rId78"/>
    <p:sldId id="392" r:id="rId7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FF0000"/>
    <a:srgbClr val="6699FF"/>
    <a:srgbClr val="66FFFF"/>
    <a:srgbClr val="FFFF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3" autoAdjust="0"/>
    <p:restoredTop sz="90929"/>
  </p:normalViewPr>
  <p:slideViewPr>
    <p:cSldViewPr>
      <p:cViewPr varScale="1">
        <p:scale>
          <a:sx n="72" d="100"/>
          <a:sy n="72" d="100"/>
        </p:scale>
        <p:origin x="1446" y="7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slide" Target="slides/slide12.xml"/><Relationship Id="rId1"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35910-8A4C-48CC-A840-5DF4846B1547}"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D8CFAA-44EC-4B8E-B7E0-DE4670069A6A}"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61E8EC-3866-4776-8306-3810E4D74401}"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321167-5650-42BD-B53B-04D599991933}"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0D7572-CADA-4AB8-A3AB-0B596F23F828}"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F11401-7314-4504-8555-B5DC285AD3F3}"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FEB591-98F2-4DFC-9403-0313AF7930D9}"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543FFBF-4C23-4390-8A33-75246AB2AA62}"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4A6EF8-C3DD-4FD9-B4C3-C53F5A4787A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477175-6686-4D4C-A0DC-25A8D7BA081A}"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503B27-E216-46EC-AFAC-73C7266A1C5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0F8AA3-5AE8-4300-9A1A-FC5A2D7699B8}"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2482B1D-B177-4414-95CB-E762F50B4F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upload.wikimedia.org/wikipedia/commons/6/6c/Clarence_Thomas_official_SCOTUS_portrait_crop.jpg" TargetMode="External"/><Relationship Id="rId13" Type="http://schemas.openxmlformats.org/officeDocument/2006/relationships/hyperlink" Target="http://upload.wikimedia.org/wikipedia/commons/b/b6/Kagan_10-1-2010.jpg" TargetMode="External"/><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image" Target="../media/image8.jpeg"/><Relationship Id="rId2" Type="http://schemas.openxmlformats.org/officeDocument/2006/relationships/image" Target="../media/image2.jpeg"/><Relationship Id="rId16" Type="http://schemas.openxmlformats.org/officeDocument/2006/relationships/image" Target="../media/image11.jfif"/><Relationship Id="rId1" Type="http://schemas.openxmlformats.org/officeDocument/2006/relationships/slideLayout" Target="../slideLayouts/slideLayout2.xml"/><Relationship Id="rId6" Type="http://schemas.openxmlformats.org/officeDocument/2006/relationships/hyperlink" Target="http://upload.wikimedia.org/wikipedia/commons/6/65/Ruth_Bader_Ginsburg_official_SCOTUS_portrait_crop.jpg" TargetMode="External"/><Relationship Id="rId11" Type="http://schemas.openxmlformats.org/officeDocument/2006/relationships/image" Target="../media/image7.jpeg"/><Relationship Id="rId5" Type="http://schemas.openxmlformats.org/officeDocument/2006/relationships/image" Target="../media/image4.jpeg"/><Relationship Id="rId15" Type="http://schemas.openxmlformats.org/officeDocument/2006/relationships/image" Target="../media/image10.jpeg"/><Relationship Id="rId10" Type="http://schemas.openxmlformats.org/officeDocument/2006/relationships/hyperlink" Target="http://upload.wikimedia.org/wikipedia/commons/b/bc/Stephen_Breyer_official_SCOTUS_portrait_crop.jpg" TargetMode="External"/><Relationship Id="rId4" Type="http://schemas.openxmlformats.org/officeDocument/2006/relationships/hyperlink" Target="http://upload.wikimedia.org/wikipedia/commons/2/2f/Sonia_Sotomayor_in_SCOTUS_robe_crop.jpg" TargetMode="External"/><Relationship Id="rId9" Type="http://schemas.openxmlformats.org/officeDocument/2006/relationships/image" Target="../media/image6.jpeg"/><Relationship Id="rId1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colbertnation.com/the-colbert-report-videos/382014/april-14-2011/colbert-super-pac---trevor-potter"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r>
              <a:rPr lang="en-US" sz="6000" b="1">
                <a:solidFill>
                  <a:schemeClr val="tx1"/>
                </a:solidFill>
                <a:latin typeface="Maiandra GD" pitchFamily="34" charset="0"/>
              </a:rPr>
              <a:t>The Judicial Branch</a:t>
            </a:r>
          </a:p>
        </p:txBody>
      </p:sp>
      <p:sp>
        <p:nvSpPr>
          <p:cNvPr id="2051" name="Rectangle 3"/>
          <p:cNvSpPr>
            <a:spLocks noGrp="1" noChangeArrowheads="1"/>
          </p:cNvSpPr>
          <p:nvPr>
            <p:ph type="subTitle" idx="1"/>
          </p:nvPr>
        </p:nvSpPr>
        <p:spPr>
          <a:xfrm>
            <a:off x="1066800" y="3810000"/>
            <a:ext cx="6400800" cy="1752600"/>
          </a:xfrm>
        </p:spPr>
        <p:txBody>
          <a:bodyPr/>
          <a:lstStyle/>
          <a:p>
            <a:endParaRPr lang="en-US" b="1" dirty="0">
              <a:latin typeface="Maiandra GD"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381000"/>
            <a:ext cx="8305800" cy="1524000"/>
          </a:xfrm>
          <a:solidFill>
            <a:schemeClr val="hlink"/>
          </a:solidFill>
          <a:ln w="38100">
            <a:solidFill>
              <a:schemeClr val="tx1"/>
            </a:solidFill>
          </a:ln>
        </p:spPr>
        <p:txBody>
          <a:bodyPr/>
          <a:lstStyle/>
          <a:p>
            <a:br>
              <a:rPr lang="en-US" sz="4000" b="1">
                <a:latin typeface="Maiandra GD" pitchFamily="34" charset="0"/>
              </a:rPr>
            </a:br>
            <a:r>
              <a:rPr lang="en-US" sz="4000" b="1">
                <a:latin typeface="Maiandra GD" pitchFamily="34" charset="0"/>
              </a:rPr>
              <a:t>U. S. Circuit Courts </a:t>
            </a:r>
            <a:br>
              <a:rPr lang="en-US" sz="4000" b="1">
                <a:latin typeface="Maiandra GD" pitchFamily="34" charset="0"/>
              </a:rPr>
            </a:br>
            <a:r>
              <a:rPr lang="en-US" sz="4000" b="1">
                <a:latin typeface="Maiandra GD" pitchFamily="34" charset="0"/>
              </a:rPr>
              <a:t>of Appeal</a:t>
            </a:r>
            <a:br>
              <a:rPr lang="en-US" sz="4000" b="1">
                <a:latin typeface="Maiandra GD" pitchFamily="34" charset="0"/>
              </a:rPr>
            </a:br>
            <a:endParaRPr lang="en-US" sz="4000" b="1">
              <a:latin typeface="Maiandra GD" pitchFamily="34" charset="0"/>
            </a:endParaRPr>
          </a:p>
        </p:txBody>
      </p:sp>
      <p:sp>
        <p:nvSpPr>
          <p:cNvPr id="12291" name="Rectangle 3"/>
          <p:cNvSpPr>
            <a:spLocks noGrp="1" noChangeArrowheads="1"/>
          </p:cNvSpPr>
          <p:nvPr>
            <p:ph type="body" idx="1"/>
          </p:nvPr>
        </p:nvSpPr>
        <p:spPr>
          <a:xfrm>
            <a:off x="914400" y="2057400"/>
            <a:ext cx="7772400" cy="4114800"/>
          </a:xfrm>
        </p:spPr>
        <p:txBody>
          <a:bodyPr/>
          <a:lstStyle/>
          <a:p>
            <a:pPr>
              <a:lnSpc>
                <a:spcPct val="90000"/>
              </a:lnSpc>
            </a:pPr>
            <a:r>
              <a:rPr lang="en-US" dirty="0">
                <a:latin typeface="Maiandra GD" pitchFamily="34" charset="0"/>
              </a:rPr>
              <a:t>There are 12 of these courts.  </a:t>
            </a:r>
          </a:p>
          <a:p>
            <a:pPr lvl="1">
              <a:lnSpc>
                <a:spcPct val="90000"/>
              </a:lnSpc>
            </a:pPr>
            <a:r>
              <a:rPr lang="en-US" sz="3200" dirty="0">
                <a:latin typeface="Maiandra GD" pitchFamily="34" charset="0"/>
              </a:rPr>
              <a:t>Each state is part of the 11 Circuit Courts. </a:t>
            </a:r>
          </a:p>
          <a:p>
            <a:pPr lvl="1">
              <a:lnSpc>
                <a:spcPct val="90000"/>
              </a:lnSpc>
            </a:pPr>
            <a:r>
              <a:rPr lang="en-US" sz="3200" dirty="0">
                <a:latin typeface="Maiandra GD" pitchFamily="34" charset="0"/>
              </a:rPr>
              <a:t>The Federal D.C Circuit Court is located in Washington, DC. </a:t>
            </a:r>
          </a:p>
          <a:p>
            <a:pPr>
              <a:lnSpc>
                <a:spcPct val="90000"/>
              </a:lnSpc>
            </a:pPr>
            <a:r>
              <a:rPr lang="en-US" dirty="0">
                <a:latin typeface="Maiandra GD" pitchFamily="34" charset="0"/>
              </a:rPr>
              <a:t>Each court reviews cases from the U. S. District Courts in its Circuit.  </a:t>
            </a:r>
          </a:p>
          <a:p>
            <a:pPr>
              <a:lnSpc>
                <a:spcPct val="90000"/>
              </a:lnSpc>
            </a:pPr>
            <a:r>
              <a:rPr lang="en-US" dirty="0">
                <a:latin typeface="Maiandra GD" pitchFamily="34" charset="0"/>
              </a:rPr>
              <a:t>Appeals go to the U.S. Supreme Court.</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United States Courts of Appeals and United States District Courts by Geographic Boundaries"/>
          <p:cNvPicPr>
            <a:picLocks noChangeAspect="1" noChangeArrowheads="1"/>
          </p:cNvPicPr>
          <p:nvPr/>
        </p:nvPicPr>
        <p:blipFill>
          <a:blip r:embed="rId2" cstate="print"/>
          <a:srcRect/>
          <a:stretch>
            <a:fillRect/>
          </a:stretch>
        </p:blipFill>
        <p:spPr bwMode="auto">
          <a:xfrm>
            <a:off x="228600" y="685800"/>
            <a:ext cx="8610600" cy="5480050"/>
          </a:xfrm>
          <a:prstGeom prst="rect">
            <a:avLst/>
          </a:prstGeom>
          <a:solidFill>
            <a:schemeClr val="bg1"/>
          </a:solidFill>
          <a:ln w="38100">
            <a:solidFill>
              <a:srgbClr val="000000"/>
            </a:solidFill>
            <a:miter lim="800000"/>
            <a:headEnd/>
            <a:tailEnd/>
          </a:ln>
        </p:spPr>
      </p:pic>
      <p:sp>
        <p:nvSpPr>
          <p:cNvPr id="128006" name="AutoShape 6"/>
          <p:cNvSpPr>
            <a:spLocks noChangeArrowheads="1"/>
          </p:cNvSpPr>
          <p:nvPr/>
        </p:nvSpPr>
        <p:spPr bwMode="auto">
          <a:xfrm>
            <a:off x="7162800" y="3352800"/>
            <a:ext cx="3048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13316" name="WordArt 7"/>
          <p:cNvSpPr>
            <a:spLocks noChangeArrowheads="1" noChangeShapeType="1" noTextEdit="1"/>
          </p:cNvSpPr>
          <p:nvPr/>
        </p:nvSpPr>
        <p:spPr bwMode="auto">
          <a:xfrm>
            <a:off x="7772400" y="4114800"/>
            <a:ext cx="776288" cy="2476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DC Circuit Ct.</a:t>
            </a:r>
          </a:p>
        </p:txBody>
      </p:sp>
      <p:sp>
        <p:nvSpPr>
          <p:cNvPr id="13317" name="Line 8"/>
          <p:cNvSpPr>
            <a:spLocks noChangeShapeType="1"/>
          </p:cNvSpPr>
          <p:nvPr/>
        </p:nvSpPr>
        <p:spPr bwMode="auto">
          <a:xfrm>
            <a:off x="7391400" y="3505200"/>
            <a:ext cx="457200" cy="609600"/>
          </a:xfrm>
          <a:prstGeom prst="line">
            <a:avLst/>
          </a:prstGeom>
          <a:noFill/>
          <a:ln w="38100">
            <a:solidFill>
              <a:schemeClr val="tx1"/>
            </a:solidFill>
            <a:round/>
            <a:headEnd/>
            <a:tailEnd/>
          </a:ln>
        </p:spPr>
        <p:txBody>
          <a:bodyPr/>
          <a:lstStyle/>
          <a:p>
            <a:endParaRPr lang="en-US"/>
          </a:p>
        </p:txBody>
      </p:sp>
      <p:sp>
        <p:nvSpPr>
          <p:cNvPr id="13318" name="Text Box 9"/>
          <p:cNvSpPr txBox="1">
            <a:spLocks noChangeArrowheads="1"/>
          </p:cNvSpPr>
          <p:nvPr/>
        </p:nvSpPr>
        <p:spPr bwMode="auto">
          <a:xfrm>
            <a:off x="4114800" y="5638800"/>
            <a:ext cx="2514600" cy="784830"/>
          </a:xfrm>
          <a:prstGeom prst="rect">
            <a:avLst/>
          </a:prstGeom>
          <a:solidFill>
            <a:schemeClr val="bg1"/>
          </a:solidFill>
          <a:ln w="19050">
            <a:solidFill>
              <a:schemeClr val="tx1"/>
            </a:solidFill>
            <a:miter lim="800000"/>
            <a:headEnd/>
            <a:tailEnd/>
          </a:ln>
        </p:spPr>
        <p:txBody>
          <a:bodyPr>
            <a:spAutoFit/>
          </a:bodyPr>
          <a:lstStyle/>
          <a:p>
            <a:pPr algn="ctr">
              <a:spcBef>
                <a:spcPct val="50000"/>
              </a:spcBef>
            </a:pPr>
            <a:r>
              <a:rPr lang="en-US" sz="1800" dirty="0"/>
              <a:t>Texas is in the 5</a:t>
            </a:r>
            <a:r>
              <a:rPr lang="en-US" sz="1800" baseline="30000" dirty="0"/>
              <a:t>th</a:t>
            </a:r>
            <a:r>
              <a:rPr lang="en-US" sz="1800" dirty="0"/>
              <a:t> Circuit</a:t>
            </a:r>
          </a:p>
          <a:p>
            <a:pPr algn="ctr">
              <a:spcBef>
                <a:spcPct val="50000"/>
              </a:spcBef>
            </a:pPr>
            <a:r>
              <a:rPr lang="en-US" sz="1800" dirty="0"/>
              <a:t>Location: New Orleans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685800" y="1600200"/>
            <a:ext cx="8229600" cy="4572000"/>
          </a:xfrm>
        </p:spPr>
        <p:txBody>
          <a:bodyPr/>
          <a:lstStyle/>
          <a:p>
            <a:r>
              <a:rPr lang="en-US" b="1" dirty="0">
                <a:latin typeface="Maiandra GD" pitchFamily="34" charset="0"/>
              </a:rPr>
              <a:t>Route to the Supreme Court</a:t>
            </a:r>
            <a:r>
              <a:rPr lang="en-US" dirty="0">
                <a:latin typeface="Maiandra GD" pitchFamily="34" charset="0"/>
              </a:rPr>
              <a:t> </a:t>
            </a:r>
          </a:p>
          <a:p>
            <a:pPr lvl="1"/>
            <a:r>
              <a:rPr lang="en-US" dirty="0">
                <a:latin typeface="Maiandra GD" pitchFamily="34" charset="0"/>
              </a:rPr>
              <a:t>Most cases start in federal district courts and the federal circuit or appeals court</a:t>
            </a:r>
          </a:p>
          <a:p>
            <a:pPr lvl="2"/>
            <a:r>
              <a:rPr lang="en-US" sz="2800" dirty="0">
                <a:latin typeface="Maiandra GD" pitchFamily="34" charset="0"/>
              </a:rPr>
              <a:t>These are called </a:t>
            </a:r>
            <a:r>
              <a:rPr lang="en-US" sz="2800" b="1" dirty="0">
                <a:solidFill>
                  <a:schemeClr val="accent2"/>
                </a:solidFill>
                <a:latin typeface="Maiandra GD" pitchFamily="34" charset="0"/>
              </a:rPr>
              <a:t>appellate cases </a:t>
            </a:r>
            <a:r>
              <a:rPr lang="en-US" sz="2800" b="1" dirty="0">
                <a:latin typeface="Maiandra GD" pitchFamily="34" charset="0"/>
              </a:rPr>
              <a:t>which means they have been appealed b/c the defendant disagrees with the ruling in the previous court</a:t>
            </a:r>
          </a:p>
          <a:p>
            <a:pPr lvl="1"/>
            <a:r>
              <a:rPr lang="en-US" b="1" u="sng" dirty="0">
                <a:solidFill>
                  <a:schemeClr val="accent2"/>
                </a:solidFill>
                <a:latin typeface="Maiandra GD" pitchFamily="34" charset="0"/>
              </a:rPr>
              <a:t>At least four</a:t>
            </a:r>
            <a:r>
              <a:rPr lang="en-US" dirty="0">
                <a:latin typeface="Maiandra GD" pitchFamily="34" charset="0"/>
              </a:rPr>
              <a:t> Justices must agree to hear a case in the Supreme Court (</a:t>
            </a:r>
            <a:r>
              <a:rPr lang="en-US" b="1" i="1" dirty="0">
                <a:solidFill>
                  <a:srgbClr val="C00000"/>
                </a:solidFill>
                <a:latin typeface="Maiandra GD" pitchFamily="34" charset="0"/>
              </a:rPr>
              <a:t>The rule of four</a:t>
            </a:r>
            <a:r>
              <a:rPr lang="en-US" i="1" dirty="0">
                <a:latin typeface="Maiandra GD" pitchFamily="34" charset="0"/>
              </a:rPr>
              <a:t>)</a:t>
            </a:r>
          </a:p>
          <a:p>
            <a:pPr lvl="1"/>
            <a:r>
              <a:rPr lang="en-US" dirty="0">
                <a:latin typeface="Maiandra GD" pitchFamily="34" charset="0"/>
              </a:rPr>
              <a:t>Around 100 a year are accepted</a:t>
            </a:r>
          </a:p>
          <a:p>
            <a:pPr lvl="1"/>
            <a:r>
              <a:rPr lang="en-US" dirty="0">
                <a:latin typeface="Maiandra GD" pitchFamily="34" charset="0"/>
              </a:rPr>
              <a:t>Most cases are turned down</a:t>
            </a:r>
          </a:p>
          <a:p>
            <a:endParaRPr lang="en-US" sz="2800" dirty="0">
              <a:latin typeface="Maiandra GD" pitchFamily="34" charset="0"/>
            </a:endParaRPr>
          </a:p>
          <a:p>
            <a:pPr lvl="1"/>
            <a:endParaRPr lang="en-US" dirty="0">
              <a:latin typeface="Maiandra GD" pitchFamily="34" charset="0"/>
            </a:endParaRPr>
          </a:p>
        </p:txBody>
      </p:sp>
      <p:sp>
        <p:nvSpPr>
          <p:cNvPr id="14339" name="AutoShape 5"/>
          <p:cNvSpPr>
            <a:spLocks noChangeArrowheads="1"/>
          </p:cNvSpPr>
          <p:nvPr/>
        </p:nvSpPr>
        <p:spPr bwMode="auto">
          <a:xfrm>
            <a:off x="1447800" y="228600"/>
            <a:ext cx="6705600" cy="1219200"/>
          </a:xfrm>
          <a:prstGeom prst="flowChartPredefinedProcess">
            <a:avLst/>
          </a:prstGeom>
          <a:solidFill>
            <a:schemeClr val="accent2"/>
          </a:solidFill>
          <a:ln w="57150">
            <a:solidFill>
              <a:schemeClr val="tx1"/>
            </a:solidFill>
            <a:miter lim="800000"/>
            <a:headEnd/>
            <a:tailEnd/>
          </a:ln>
        </p:spPr>
        <p:txBody>
          <a:bodyPr wrap="none" anchor="ctr"/>
          <a:lstStyle/>
          <a:p>
            <a:pPr algn="ctr"/>
            <a:r>
              <a:rPr lang="en-US" sz="4000" b="1">
                <a:solidFill>
                  <a:schemeClr val="bg1"/>
                </a:solidFill>
                <a:latin typeface="Maiandra GD" pitchFamily="34" charset="0"/>
              </a:rPr>
              <a:t>US Supreme Court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838200" y="1981200"/>
            <a:ext cx="7543800" cy="4419600"/>
          </a:xfrm>
        </p:spPr>
        <p:txBody>
          <a:bodyPr/>
          <a:lstStyle/>
          <a:p>
            <a:pPr>
              <a:lnSpc>
                <a:spcPct val="90000"/>
              </a:lnSpc>
            </a:pPr>
            <a:r>
              <a:rPr lang="en-US">
                <a:latin typeface="Maiandra GD" pitchFamily="34" charset="0"/>
              </a:rPr>
              <a:t>The Court must hear certain rare mandatory appeals and cases within its </a:t>
            </a:r>
            <a:r>
              <a:rPr lang="en-US" b="1">
                <a:solidFill>
                  <a:schemeClr val="accent2"/>
                </a:solidFill>
                <a:latin typeface="Maiandra GD" pitchFamily="34" charset="0"/>
              </a:rPr>
              <a:t>original jurisdiction</a:t>
            </a:r>
            <a:r>
              <a:rPr lang="en-US">
                <a:latin typeface="Maiandra GD" pitchFamily="34" charset="0"/>
              </a:rPr>
              <a:t> as specified by the Constitution.</a:t>
            </a:r>
          </a:p>
          <a:p>
            <a:pPr lvl="1">
              <a:lnSpc>
                <a:spcPct val="90000"/>
              </a:lnSpc>
            </a:pPr>
            <a:r>
              <a:rPr lang="en-US">
                <a:latin typeface="Maiandra GD" pitchFamily="34" charset="0"/>
              </a:rPr>
              <a:t>These include cases involving </a:t>
            </a:r>
            <a:r>
              <a:rPr lang="en-US" b="1">
                <a:solidFill>
                  <a:schemeClr val="accent2"/>
                </a:solidFill>
                <a:latin typeface="Maiandra GD" pitchFamily="34" charset="0"/>
              </a:rPr>
              <a:t>foreign countries or involving two states.</a:t>
            </a:r>
          </a:p>
          <a:p>
            <a:pPr>
              <a:lnSpc>
                <a:spcPct val="90000"/>
              </a:lnSpc>
            </a:pPr>
            <a:r>
              <a:rPr lang="en-US">
                <a:latin typeface="Maiandra GD" pitchFamily="34" charset="0"/>
              </a:rPr>
              <a:t>Two recent examples include  </a:t>
            </a:r>
            <a:r>
              <a:rPr lang="en-US" i="1">
                <a:latin typeface="Maiandra GD" pitchFamily="34" charset="0"/>
              </a:rPr>
              <a:t>Louisiana v Mississippi</a:t>
            </a:r>
            <a:r>
              <a:rPr lang="en-US">
                <a:latin typeface="Maiandra GD" pitchFamily="34" charset="0"/>
              </a:rPr>
              <a:t> and </a:t>
            </a:r>
            <a:r>
              <a:rPr lang="en-US" i="1">
                <a:latin typeface="Maiandra GD" pitchFamily="34" charset="0"/>
              </a:rPr>
              <a:t>Nebraska v Wyoming</a:t>
            </a:r>
            <a:r>
              <a:rPr lang="en-US">
                <a:latin typeface="Maiandra GD" pitchFamily="34" charset="0"/>
              </a:rPr>
              <a:t> (1995</a:t>
            </a:r>
            <a:r>
              <a:rPr lang="en-US"/>
              <a:t>) </a:t>
            </a:r>
          </a:p>
          <a:p>
            <a:pPr>
              <a:lnSpc>
                <a:spcPct val="90000"/>
              </a:lnSpc>
            </a:pPr>
            <a:endParaRPr lang="en-US"/>
          </a:p>
        </p:txBody>
      </p:sp>
      <p:sp>
        <p:nvSpPr>
          <p:cNvPr id="15363" name="AutoShape 3"/>
          <p:cNvSpPr>
            <a:spLocks noChangeArrowheads="1"/>
          </p:cNvSpPr>
          <p:nvPr/>
        </p:nvSpPr>
        <p:spPr bwMode="auto">
          <a:xfrm>
            <a:off x="1143000" y="609600"/>
            <a:ext cx="6705600" cy="1219200"/>
          </a:xfrm>
          <a:prstGeom prst="flowChartPredefinedProcess">
            <a:avLst/>
          </a:prstGeom>
          <a:solidFill>
            <a:schemeClr val="accent2"/>
          </a:solidFill>
          <a:ln w="57150">
            <a:solidFill>
              <a:schemeClr val="tx1"/>
            </a:solidFill>
            <a:miter lim="800000"/>
            <a:headEnd/>
            <a:tailEnd/>
          </a:ln>
        </p:spPr>
        <p:txBody>
          <a:bodyPr wrap="none" anchor="ctr"/>
          <a:lstStyle/>
          <a:p>
            <a:pPr algn="ctr"/>
            <a:r>
              <a:rPr lang="en-US" sz="4000" b="1">
                <a:solidFill>
                  <a:schemeClr val="bg1"/>
                </a:solidFill>
                <a:latin typeface="Maiandra GD" pitchFamily="34" charset="0"/>
              </a:rPr>
              <a:t>Original Jurisdiction</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533400" y="1752600"/>
            <a:ext cx="6477000" cy="4419600"/>
          </a:xfrm>
        </p:spPr>
        <p:txBody>
          <a:bodyPr/>
          <a:lstStyle/>
          <a:p>
            <a:pPr>
              <a:lnSpc>
                <a:spcPct val="90000"/>
              </a:lnSpc>
            </a:pPr>
            <a:r>
              <a:rPr lang="en-US" sz="2800">
                <a:latin typeface="Maiandra GD" pitchFamily="34" charset="0"/>
              </a:rPr>
              <a:t>The U. S. Supreme Court is free to accept or reject the appellate cases it will hear.  </a:t>
            </a:r>
          </a:p>
          <a:p>
            <a:pPr>
              <a:lnSpc>
                <a:spcPct val="90000"/>
              </a:lnSpc>
            </a:pPr>
            <a:r>
              <a:rPr lang="en-US" sz="2800">
                <a:latin typeface="Maiandra GD" pitchFamily="34" charset="0"/>
              </a:rPr>
              <a:t>Most Supreme Court cases deal with:</a:t>
            </a:r>
          </a:p>
          <a:p>
            <a:pPr lvl="1">
              <a:lnSpc>
                <a:spcPct val="90000"/>
              </a:lnSpc>
            </a:pPr>
            <a:r>
              <a:rPr lang="en-US" sz="2400" b="1">
                <a:solidFill>
                  <a:schemeClr val="accent2"/>
                </a:solidFill>
                <a:latin typeface="Maiandra GD" pitchFamily="34" charset="0"/>
              </a:rPr>
              <a:t>Significant federal or constitutional issues</a:t>
            </a:r>
          </a:p>
          <a:p>
            <a:pPr lvl="1">
              <a:lnSpc>
                <a:spcPct val="90000"/>
              </a:lnSpc>
            </a:pPr>
            <a:r>
              <a:rPr lang="en-US" sz="2400" b="1">
                <a:solidFill>
                  <a:schemeClr val="accent2"/>
                </a:solidFill>
                <a:latin typeface="Maiandra GD" pitchFamily="34" charset="0"/>
              </a:rPr>
              <a:t>Conflicting decisions by circuit courts</a:t>
            </a:r>
          </a:p>
          <a:p>
            <a:pPr lvl="1">
              <a:lnSpc>
                <a:spcPct val="90000"/>
              </a:lnSpc>
            </a:pPr>
            <a:r>
              <a:rPr lang="en-US" sz="2400" b="1">
                <a:solidFill>
                  <a:schemeClr val="accent2"/>
                </a:solidFill>
                <a:latin typeface="Maiandra GD" pitchFamily="34" charset="0"/>
              </a:rPr>
              <a:t>Controversial constitutional  interpretation by circuit courts about state or local law</a:t>
            </a:r>
          </a:p>
          <a:p>
            <a:pPr>
              <a:lnSpc>
                <a:spcPct val="90000"/>
              </a:lnSpc>
            </a:pPr>
            <a:endParaRPr lang="en-US" sz="2800" b="1">
              <a:solidFill>
                <a:schemeClr val="accent2"/>
              </a:solidFill>
            </a:endParaRPr>
          </a:p>
        </p:txBody>
      </p:sp>
      <p:sp>
        <p:nvSpPr>
          <p:cNvPr id="16387" name="AutoShape 4"/>
          <p:cNvSpPr>
            <a:spLocks noChangeArrowheads="1"/>
          </p:cNvSpPr>
          <p:nvPr/>
        </p:nvSpPr>
        <p:spPr bwMode="auto">
          <a:xfrm>
            <a:off x="1295400" y="381000"/>
            <a:ext cx="6705600" cy="1219200"/>
          </a:xfrm>
          <a:prstGeom prst="flowChartPredefinedProcess">
            <a:avLst/>
          </a:prstGeom>
          <a:solidFill>
            <a:schemeClr val="accent2"/>
          </a:solidFill>
          <a:ln w="57150">
            <a:solidFill>
              <a:schemeClr val="tx1"/>
            </a:solidFill>
            <a:miter lim="800000"/>
            <a:headEnd/>
            <a:tailEnd/>
          </a:ln>
        </p:spPr>
        <p:txBody>
          <a:bodyPr wrap="none" anchor="ctr"/>
          <a:lstStyle/>
          <a:p>
            <a:pPr algn="ctr"/>
            <a:r>
              <a:rPr lang="en-US" sz="4000" b="1">
                <a:solidFill>
                  <a:schemeClr val="bg1"/>
                </a:solidFill>
                <a:latin typeface="Maiandra GD" pitchFamily="34" charset="0"/>
              </a:rPr>
              <a:t>US Supreme Court</a:t>
            </a:r>
          </a:p>
        </p:txBody>
      </p:sp>
      <p:pic>
        <p:nvPicPr>
          <p:cNvPr id="16388" name="Picture 7" descr="illustration: books delivered in a wheelbarrow"/>
          <p:cNvPicPr>
            <a:picLocks noChangeAspect="1" noChangeArrowheads="1"/>
          </p:cNvPicPr>
          <p:nvPr/>
        </p:nvPicPr>
        <p:blipFill>
          <a:blip r:embed="rId2" cstate="print"/>
          <a:srcRect/>
          <a:stretch>
            <a:fillRect/>
          </a:stretch>
        </p:blipFill>
        <p:spPr bwMode="auto">
          <a:xfrm>
            <a:off x="6883400" y="1905000"/>
            <a:ext cx="2032000" cy="1905000"/>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228600"/>
            <a:ext cx="7772400" cy="1143000"/>
          </a:xfrm>
        </p:spPr>
        <p:txBody>
          <a:bodyPr/>
          <a:lstStyle/>
          <a:p>
            <a:r>
              <a:rPr lang="en-US" b="1">
                <a:latin typeface="Maiandra GD" pitchFamily="34" charset="0"/>
              </a:rPr>
              <a:t>The Development of the Court</a:t>
            </a:r>
          </a:p>
        </p:txBody>
      </p:sp>
      <p:sp>
        <p:nvSpPr>
          <p:cNvPr id="17411" name="Rectangle 3"/>
          <p:cNvSpPr>
            <a:spLocks noGrp="1" noChangeArrowheads="1"/>
          </p:cNvSpPr>
          <p:nvPr>
            <p:ph type="body" idx="1"/>
          </p:nvPr>
        </p:nvSpPr>
        <p:spPr>
          <a:xfrm>
            <a:off x="609600" y="1295400"/>
            <a:ext cx="6096000" cy="3429000"/>
          </a:xfrm>
        </p:spPr>
        <p:txBody>
          <a:bodyPr/>
          <a:lstStyle/>
          <a:p>
            <a:r>
              <a:rPr lang="en-US">
                <a:latin typeface="Maiandra GD" pitchFamily="34" charset="0"/>
              </a:rPr>
              <a:t>Founders-up to 1789</a:t>
            </a:r>
          </a:p>
          <a:p>
            <a:r>
              <a:rPr lang="en-US">
                <a:latin typeface="Maiandra GD" pitchFamily="34" charset="0"/>
              </a:rPr>
              <a:t>1789-1861</a:t>
            </a:r>
          </a:p>
          <a:p>
            <a:r>
              <a:rPr lang="en-US">
                <a:latin typeface="Maiandra GD" pitchFamily="34" charset="0"/>
              </a:rPr>
              <a:t>1861-1936</a:t>
            </a:r>
          </a:p>
          <a:p>
            <a:r>
              <a:rPr lang="en-US">
                <a:latin typeface="Maiandra GD" pitchFamily="34" charset="0"/>
              </a:rPr>
              <a:t>Present Age</a:t>
            </a:r>
          </a:p>
          <a:p>
            <a:pPr>
              <a:buFontTx/>
              <a:buNone/>
            </a:pPr>
            <a:endParaRPr lang="en-US" sz="2800">
              <a:latin typeface="Maiandra GD" pitchFamily="34" charset="0"/>
            </a:endParaRPr>
          </a:p>
        </p:txBody>
      </p:sp>
      <p:pic>
        <p:nvPicPr>
          <p:cNvPr id="17412" name="Picture 4" descr="j0144821"/>
          <p:cNvPicPr>
            <a:picLocks noChangeAspect="1" noChangeArrowheads="1"/>
          </p:cNvPicPr>
          <p:nvPr/>
        </p:nvPicPr>
        <p:blipFill>
          <a:blip r:embed="rId2" cstate="print"/>
          <a:srcRect/>
          <a:stretch>
            <a:fillRect/>
          </a:stretch>
        </p:blipFill>
        <p:spPr bwMode="auto">
          <a:xfrm>
            <a:off x="3429000" y="2209800"/>
            <a:ext cx="5029200" cy="3321050"/>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a:r>
              <a:rPr lang="en-US" sz="4000" b="1">
                <a:latin typeface="Maiandra GD" pitchFamily="34" charset="0"/>
              </a:rPr>
              <a:t>The Framer’s Era</a:t>
            </a:r>
            <a:br>
              <a:rPr lang="en-US" sz="4000" b="1">
                <a:latin typeface="Maiandra GD" pitchFamily="34" charset="0"/>
              </a:rPr>
            </a:br>
            <a:r>
              <a:rPr lang="en-US" sz="4000" b="1">
                <a:latin typeface="Maiandra GD" pitchFamily="34" charset="0"/>
              </a:rPr>
              <a:t>-</a:t>
            </a:r>
            <a:r>
              <a:rPr lang="en-US" sz="2400" b="1">
                <a:latin typeface="Maiandra GD" pitchFamily="34" charset="0"/>
              </a:rPr>
              <a:t>Up to 1789-1800</a:t>
            </a:r>
          </a:p>
        </p:txBody>
      </p:sp>
      <p:sp>
        <p:nvSpPr>
          <p:cNvPr id="18435" name="Rectangle 3"/>
          <p:cNvSpPr>
            <a:spLocks noGrp="1" noChangeArrowheads="1"/>
          </p:cNvSpPr>
          <p:nvPr>
            <p:ph type="body" idx="1"/>
          </p:nvPr>
        </p:nvSpPr>
        <p:spPr>
          <a:xfrm>
            <a:off x="304800" y="2057400"/>
            <a:ext cx="7772400" cy="4114800"/>
          </a:xfrm>
        </p:spPr>
        <p:txBody>
          <a:bodyPr/>
          <a:lstStyle/>
          <a:p>
            <a:pPr>
              <a:lnSpc>
                <a:spcPct val="90000"/>
              </a:lnSpc>
            </a:pPr>
            <a:r>
              <a:rPr lang="en-US">
                <a:latin typeface="Maiandra GD" pitchFamily="34" charset="0"/>
              </a:rPr>
              <a:t>Framer’s did not anticipate that the Courts would become so powerful </a:t>
            </a:r>
          </a:p>
          <a:p>
            <a:pPr lvl="1">
              <a:lnSpc>
                <a:spcPct val="90000"/>
              </a:lnSpc>
            </a:pPr>
            <a:r>
              <a:rPr lang="en-US">
                <a:latin typeface="Maiandra GD" pitchFamily="34" charset="0"/>
              </a:rPr>
              <a:t>Expected judicial review but did not expect the court would play such a large role in making public policy</a:t>
            </a:r>
          </a:p>
          <a:p>
            <a:pPr>
              <a:lnSpc>
                <a:spcPct val="90000"/>
              </a:lnSpc>
            </a:pPr>
            <a:r>
              <a:rPr lang="en-US">
                <a:latin typeface="Maiandra GD" pitchFamily="34" charset="0"/>
              </a:rPr>
              <a:t>Hamilton’s view of Court</a:t>
            </a:r>
          </a:p>
          <a:p>
            <a:pPr lvl="1">
              <a:lnSpc>
                <a:spcPct val="90000"/>
              </a:lnSpc>
            </a:pPr>
            <a:r>
              <a:rPr lang="en-US">
                <a:latin typeface="Maiandra GD" pitchFamily="34" charset="0"/>
              </a:rPr>
              <a:t>Was “</a:t>
            </a:r>
            <a:r>
              <a:rPr lang="en-US" i="1">
                <a:latin typeface="Maiandra GD" pitchFamily="34" charset="0"/>
              </a:rPr>
              <a:t>least dangerous branch</a:t>
            </a:r>
            <a:r>
              <a:rPr lang="en-US">
                <a:latin typeface="Maiandra GD" pitchFamily="34" charset="0"/>
              </a:rPr>
              <a:t>”</a:t>
            </a:r>
          </a:p>
          <a:p>
            <a:pPr lvl="1">
              <a:lnSpc>
                <a:spcPct val="90000"/>
              </a:lnSpc>
            </a:pPr>
            <a:r>
              <a:rPr lang="en-US">
                <a:latin typeface="Maiandra GD" pitchFamily="34" charset="0"/>
              </a:rPr>
              <a:t>Should not have power over the other branches especially the Executive Branch</a:t>
            </a:r>
          </a:p>
        </p:txBody>
      </p:sp>
      <p:pic>
        <p:nvPicPr>
          <p:cNvPr id="18436" name="Picture 7" descr="hamilton-s"/>
          <p:cNvPicPr>
            <a:picLocks noChangeAspect="1" noChangeArrowheads="1"/>
          </p:cNvPicPr>
          <p:nvPr/>
        </p:nvPicPr>
        <p:blipFill>
          <a:blip r:embed="rId2" cstate="print"/>
          <a:srcRect/>
          <a:stretch>
            <a:fillRect/>
          </a:stretch>
        </p:blipFill>
        <p:spPr bwMode="auto">
          <a:xfrm>
            <a:off x="7467600" y="3733800"/>
            <a:ext cx="1416050" cy="2057400"/>
          </a:xfrm>
          <a:prstGeom prst="rect">
            <a:avLst/>
          </a:prstGeom>
          <a:noFill/>
          <a:ln w="9525">
            <a:noFill/>
            <a:miter lim="800000"/>
            <a:headEnd/>
            <a:tailEnd/>
          </a:ln>
        </p:spPr>
      </p:pic>
      <p:pic>
        <p:nvPicPr>
          <p:cNvPr id="18437" name="Picture 9" descr="christy"/>
          <p:cNvPicPr>
            <a:picLocks noChangeAspect="1" noChangeArrowheads="1"/>
          </p:cNvPicPr>
          <p:nvPr/>
        </p:nvPicPr>
        <p:blipFill>
          <a:blip r:embed="rId3" cstate="print"/>
          <a:srcRect/>
          <a:stretch>
            <a:fillRect/>
          </a:stretch>
        </p:blipFill>
        <p:spPr bwMode="auto">
          <a:xfrm>
            <a:off x="5486400" y="152400"/>
            <a:ext cx="2857500" cy="1876425"/>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457200"/>
            <a:ext cx="7772400" cy="609600"/>
          </a:xfrm>
        </p:spPr>
        <p:txBody>
          <a:bodyPr/>
          <a:lstStyle/>
          <a:p>
            <a:pPr algn="l"/>
            <a:r>
              <a:rPr lang="en-US" b="1">
                <a:latin typeface="Maiandra GD" pitchFamily="34" charset="0"/>
              </a:rPr>
              <a:t>The Marshall Era</a:t>
            </a:r>
            <a:br>
              <a:rPr lang="en-US" b="1">
                <a:latin typeface="Maiandra GD" pitchFamily="34" charset="0"/>
              </a:rPr>
            </a:br>
            <a:r>
              <a:rPr lang="en-US" sz="2800" b="1">
                <a:latin typeface="Maiandra GD" pitchFamily="34" charset="0"/>
              </a:rPr>
              <a:t>1801-1860</a:t>
            </a:r>
          </a:p>
        </p:txBody>
      </p:sp>
      <p:sp>
        <p:nvSpPr>
          <p:cNvPr id="19459" name="Rectangle 3"/>
          <p:cNvSpPr>
            <a:spLocks noGrp="1" noChangeArrowheads="1"/>
          </p:cNvSpPr>
          <p:nvPr>
            <p:ph type="body" idx="1"/>
          </p:nvPr>
        </p:nvSpPr>
        <p:spPr>
          <a:xfrm>
            <a:off x="533400" y="1524000"/>
            <a:ext cx="8153400" cy="4114800"/>
          </a:xfrm>
        </p:spPr>
        <p:txBody>
          <a:bodyPr/>
          <a:lstStyle/>
          <a:p>
            <a:pPr>
              <a:lnSpc>
                <a:spcPct val="90000"/>
              </a:lnSpc>
              <a:buFontTx/>
              <a:buNone/>
            </a:pPr>
            <a:r>
              <a:rPr lang="en-US" sz="4000" b="1">
                <a:latin typeface="Maiandra GD" pitchFamily="34" charset="0"/>
              </a:rPr>
              <a:t>Major Issues</a:t>
            </a:r>
          </a:p>
          <a:p>
            <a:pPr>
              <a:lnSpc>
                <a:spcPct val="90000"/>
              </a:lnSpc>
            </a:pPr>
            <a:r>
              <a:rPr lang="en-US" sz="3600" b="1" u="sng">
                <a:latin typeface="Maiandra GD" pitchFamily="34" charset="0"/>
              </a:rPr>
              <a:t>National Supremacy</a:t>
            </a:r>
            <a:endParaRPr lang="en-US" sz="3600" i="1">
              <a:latin typeface="Maiandra GD" pitchFamily="34" charset="0"/>
            </a:endParaRPr>
          </a:p>
          <a:p>
            <a:pPr lvl="1">
              <a:lnSpc>
                <a:spcPct val="90000"/>
              </a:lnSpc>
            </a:pPr>
            <a:r>
              <a:rPr lang="en-US" sz="2400">
                <a:latin typeface="Maiandra GD" pitchFamily="34" charset="0"/>
              </a:rPr>
              <a:t>The Marshall Court till 1835 </a:t>
            </a:r>
          </a:p>
          <a:p>
            <a:pPr lvl="2">
              <a:lnSpc>
                <a:spcPct val="90000"/>
              </a:lnSpc>
            </a:pPr>
            <a:r>
              <a:rPr lang="en-US" i="1">
                <a:latin typeface="Maiandra GD" pitchFamily="34" charset="0"/>
              </a:rPr>
              <a:t>Marbury v Madison </a:t>
            </a:r>
          </a:p>
          <a:p>
            <a:pPr lvl="2">
              <a:lnSpc>
                <a:spcPct val="90000"/>
              </a:lnSpc>
            </a:pPr>
            <a:r>
              <a:rPr lang="en-US" i="1">
                <a:latin typeface="Maiandra GD" pitchFamily="34" charset="0"/>
              </a:rPr>
              <a:t>McCulloch v Maryland</a:t>
            </a:r>
            <a:endParaRPr lang="en-US">
              <a:latin typeface="Maiandra GD" pitchFamily="34" charset="0"/>
            </a:endParaRPr>
          </a:p>
          <a:p>
            <a:pPr lvl="1">
              <a:lnSpc>
                <a:spcPct val="90000"/>
              </a:lnSpc>
            </a:pPr>
            <a:r>
              <a:rPr lang="en-US" sz="2400">
                <a:latin typeface="Maiandra GD" pitchFamily="34" charset="0"/>
              </a:rPr>
              <a:t>Interstate commerce clause is placed under federal control</a:t>
            </a:r>
          </a:p>
          <a:p>
            <a:pPr lvl="1">
              <a:lnSpc>
                <a:spcPct val="90000"/>
              </a:lnSpc>
            </a:pPr>
            <a:r>
              <a:rPr lang="en-US" sz="3200" b="1" u="sng">
                <a:latin typeface="Maiandra GD" pitchFamily="34" charset="0"/>
              </a:rPr>
              <a:t>Slavery also an issue</a:t>
            </a:r>
          </a:p>
          <a:p>
            <a:pPr lvl="2">
              <a:lnSpc>
                <a:spcPct val="90000"/>
              </a:lnSpc>
            </a:pPr>
            <a:r>
              <a:rPr lang="en-US">
                <a:latin typeface="Maiandra GD" pitchFamily="34" charset="0"/>
              </a:rPr>
              <a:t>The Taney Court</a:t>
            </a:r>
          </a:p>
          <a:p>
            <a:pPr lvl="2">
              <a:lnSpc>
                <a:spcPct val="90000"/>
              </a:lnSpc>
            </a:pPr>
            <a:r>
              <a:rPr lang="en-US" i="1">
                <a:latin typeface="Maiandra GD" pitchFamily="34" charset="0"/>
              </a:rPr>
              <a:t>Dred Scott v Sanford</a:t>
            </a:r>
          </a:p>
        </p:txBody>
      </p:sp>
      <p:pic>
        <p:nvPicPr>
          <p:cNvPr id="19460" name="Picture 7" descr="Dred Scott"/>
          <p:cNvPicPr>
            <a:picLocks noChangeAspect="1" noChangeArrowheads="1"/>
          </p:cNvPicPr>
          <p:nvPr/>
        </p:nvPicPr>
        <p:blipFill>
          <a:blip r:embed="rId2" cstate="print"/>
          <a:srcRect/>
          <a:stretch>
            <a:fillRect/>
          </a:stretch>
        </p:blipFill>
        <p:spPr bwMode="auto">
          <a:xfrm>
            <a:off x="5443538" y="4495800"/>
            <a:ext cx="1470025" cy="1981200"/>
          </a:xfrm>
          <a:prstGeom prst="rect">
            <a:avLst/>
          </a:prstGeom>
          <a:noFill/>
          <a:ln w="9525">
            <a:noFill/>
            <a:miter lim="800000"/>
            <a:headEnd/>
            <a:tailEnd/>
          </a:ln>
        </p:spPr>
      </p:pic>
      <p:pic>
        <p:nvPicPr>
          <p:cNvPr id="19461" name="Picture 9" descr="marshall"/>
          <p:cNvPicPr>
            <a:picLocks noChangeAspect="1" noChangeArrowheads="1"/>
          </p:cNvPicPr>
          <p:nvPr/>
        </p:nvPicPr>
        <p:blipFill>
          <a:blip r:embed="rId3" cstate="print"/>
          <a:srcRect/>
          <a:stretch>
            <a:fillRect/>
          </a:stretch>
        </p:blipFill>
        <p:spPr bwMode="auto">
          <a:xfrm>
            <a:off x="5715000" y="381000"/>
            <a:ext cx="2344738" cy="3048000"/>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152400"/>
            <a:ext cx="8305800" cy="1143000"/>
          </a:xfrm>
        </p:spPr>
        <p:txBody>
          <a:bodyPr/>
          <a:lstStyle/>
          <a:p>
            <a:pPr algn="r"/>
            <a:r>
              <a:rPr lang="en-US" b="1">
                <a:latin typeface="Maiandra GD" pitchFamily="34" charset="0"/>
              </a:rPr>
              <a:t>The Late 19</a:t>
            </a:r>
            <a:r>
              <a:rPr lang="en-US" b="1" baseline="30000">
                <a:latin typeface="Maiandra GD" pitchFamily="34" charset="0"/>
              </a:rPr>
              <a:t>th</a:t>
            </a:r>
            <a:r>
              <a:rPr lang="en-US" b="1">
                <a:latin typeface="Maiandra GD" pitchFamily="34" charset="0"/>
              </a:rPr>
              <a:t>- Early 20</a:t>
            </a:r>
            <a:r>
              <a:rPr lang="en-US" b="1" baseline="30000">
                <a:latin typeface="Maiandra GD" pitchFamily="34" charset="0"/>
              </a:rPr>
              <a:t>th</a:t>
            </a:r>
            <a:r>
              <a:rPr lang="en-US" b="1">
                <a:latin typeface="Maiandra GD" pitchFamily="34" charset="0"/>
              </a:rPr>
              <a:t> Century</a:t>
            </a:r>
            <a:br>
              <a:rPr lang="en-US" sz="4000">
                <a:latin typeface="Maiandra GD" pitchFamily="34" charset="0"/>
              </a:rPr>
            </a:br>
            <a:r>
              <a:rPr lang="en-US" sz="2800" b="1">
                <a:latin typeface="Maiandra GD" pitchFamily="34" charset="0"/>
              </a:rPr>
              <a:t>1861-1936</a:t>
            </a:r>
          </a:p>
        </p:txBody>
      </p:sp>
      <p:sp>
        <p:nvSpPr>
          <p:cNvPr id="20483" name="Rectangle 3"/>
          <p:cNvSpPr>
            <a:spLocks noGrp="1" noChangeArrowheads="1"/>
          </p:cNvSpPr>
          <p:nvPr>
            <p:ph type="body" idx="1"/>
          </p:nvPr>
        </p:nvSpPr>
        <p:spPr>
          <a:xfrm>
            <a:off x="381000" y="914400"/>
            <a:ext cx="5791200" cy="5791200"/>
          </a:xfrm>
        </p:spPr>
        <p:txBody>
          <a:bodyPr/>
          <a:lstStyle/>
          <a:p>
            <a:pPr>
              <a:lnSpc>
                <a:spcPct val="90000"/>
              </a:lnSpc>
              <a:buFontTx/>
              <a:buNone/>
            </a:pPr>
            <a:r>
              <a:rPr lang="en-US" sz="2800" b="1">
                <a:latin typeface="Maiandra GD" pitchFamily="34" charset="0"/>
              </a:rPr>
              <a:t>Major Issues</a:t>
            </a:r>
            <a:r>
              <a:rPr lang="en-US" sz="2800">
                <a:latin typeface="Maiandra GD" pitchFamily="34" charset="0"/>
              </a:rPr>
              <a:t> </a:t>
            </a:r>
          </a:p>
          <a:p>
            <a:pPr>
              <a:lnSpc>
                <a:spcPct val="90000"/>
              </a:lnSpc>
            </a:pPr>
            <a:r>
              <a:rPr lang="en-US" sz="2000" b="1" u="sng">
                <a:latin typeface="Maiandra GD" pitchFamily="34" charset="0"/>
              </a:rPr>
              <a:t>The Government and the Economy</a:t>
            </a:r>
            <a:r>
              <a:rPr lang="en-US" sz="2000">
                <a:latin typeface="Maiandra GD" pitchFamily="34" charset="0"/>
              </a:rPr>
              <a:t> </a:t>
            </a:r>
          </a:p>
          <a:p>
            <a:pPr lvl="2">
              <a:lnSpc>
                <a:spcPct val="90000"/>
              </a:lnSpc>
            </a:pPr>
            <a:r>
              <a:rPr lang="en-US" sz="2000">
                <a:latin typeface="Maiandra GD" pitchFamily="34" charset="0"/>
              </a:rPr>
              <a:t>Under what circumstances should the state governments regulate the economy?</a:t>
            </a:r>
          </a:p>
          <a:p>
            <a:pPr lvl="2">
              <a:lnSpc>
                <a:spcPct val="90000"/>
              </a:lnSpc>
            </a:pPr>
            <a:r>
              <a:rPr lang="en-US" sz="2000">
                <a:latin typeface="Maiandra GD" pitchFamily="34" charset="0"/>
              </a:rPr>
              <a:t>Under what circumstances should the federal government regulate the economy?</a:t>
            </a:r>
          </a:p>
          <a:p>
            <a:pPr lvl="2">
              <a:lnSpc>
                <a:spcPct val="90000"/>
              </a:lnSpc>
            </a:pPr>
            <a:r>
              <a:rPr lang="en-US" sz="2000">
                <a:latin typeface="Maiandra GD" pitchFamily="34" charset="0"/>
              </a:rPr>
              <a:t>Supportive of private property in most cases</a:t>
            </a:r>
          </a:p>
          <a:p>
            <a:pPr>
              <a:lnSpc>
                <a:spcPct val="90000"/>
              </a:lnSpc>
            </a:pPr>
            <a:r>
              <a:rPr lang="en-US" sz="2000" b="1" u="sng">
                <a:latin typeface="Maiandra GD" pitchFamily="34" charset="0"/>
              </a:rPr>
              <a:t>Jim Crow laws</a:t>
            </a:r>
          </a:p>
          <a:p>
            <a:pPr>
              <a:lnSpc>
                <a:spcPct val="90000"/>
              </a:lnSpc>
            </a:pPr>
            <a:r>
              <a:rPr lang="en-US" sz="2000">
                <a:latin typeface="Maiandra GD" pitchFamily="34" charset="0"/>
              </a:rPr>
              <a:t>The Courts interpreted the 14th Amendment (citizenship) and 15th Amendment (voting rights) </a:t>
            </a:r>
            <a:r>
              <a:rPr lang="en-US" sz="2000" b="1">
                <a:solidFill>
                  <a:schemeClr val="accent2"/>
                </a:solidFill>
                <a:latin typeface="Maiandra GD" pitchFamily="34" charset="0"/>
              </a:rPr>
              <a:t>very narrowly</a:t>
            </a:r>
            <a:r>
              <a:rPr lang="en-US" sz="2000">
                <a:latin typeface="Maiandra GD" pitchFamily="34" charset="0"/>
              </a:rPr>
              <a:t> and allowed “Jim Crow” laws to exist</a:t>
            </a:r>
          </a:p>
          <a:p>
            <a:pPr lvl="1">
              <a:lnSpc>
                <a:spcPct val="90000"/>
              </a:lnSpc>
            </a:pPr>
            <a:r>
              <a:rPr lang="en-US" sz="2000">
                <a:latin typeface="Maiandra GD" pitchFamily="34" charset="0"/>
              </a:rPr>
              <a:t>The opposite “</a:t>
            </a:r>
            <a:r>
              <a:rPr lang="en-US" sz="2000">
                <a:solidFill>
                  <a:schemeClr val="accent2"/>
                </a:solidFill>
                <a:latin typeface="Maiandra GD" pitchFamily="34" charset="0"/>
              </a:rPr>
              <a:t>broadly interpreted</a:t>
            </a:r>
            <a:r>
              <a:rPr lang="en-US" sz="2000">
                <a:latin typeface="Maiandra GD" pitchFamily="34" charset="0"/>
              </a:rPr>
              <a:t>” would not have allowed these laws and/or codes to exist</a:t>
            </a:r>
          </a:p>
        </p:txBody>
      </p:sp>
      <p:pic>
        <p:nvPicPr>
          <p:cNvPr id="20484" name="Picture 6" descr="JimCrow"/>
          <p:cNvPicPr>
            <a:picLocks noChangeAspect="1" noChangeArrowheads="1"/>
          </p:cNvPicPr>
          <p:nvPr/>
        </p:nvPicPr>
        <p:blipFill>
          <a:blip r:embed="rId2" cstate="print"/>
          <a:srcRect/>
          <a:stretch>
            <a:fillRect/>
          </a:stretch>
        </p:blipFill>
        <p:spPr bwMode="auto">
          <a:xfrm>
            <a:off x="6323013" y="1524000"/>
            <a:ext cx="2422525" cy="3657600"/>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1143000"/>
          </a:xfrm>
        </p:spPr>
        <p:txBody>
          <a:bodyPr/>
          <a:lstStyle/>
          <a:p>
            <a:pPr algn="r"/>
            <a:r>
              <a:rPr lang="en-US" b="1">
                <a:latin typeface="Maiandra GD" pitchFamily="34" charset="0"/>
              </a:rPr>
              <a:t>The Modern Era</a:t>
            </a:r>
            <a:br>
              <a:rPr lang="en-US" b="1">
                <a:latin typeface="Maiandra GD" pitchFamily="34" charset="0"/>
              </a:rPr>
            </a:br>
            <a:r>
              <a:rPr lang="en-US" sz="2400" b="1">
                <a:latin typeface="Maiandra GD" pitchFamily="34" charset="0"/>
              </a:rPr>
              <a:t>1936 to the Present</a:t>
            </a:r>
            <a:endParaRPr lang="en-US" b="1">
              <a:latin typeface="Maiandra GD" pitchFamily="34" charset="0"/>
            </a:endParaRPr>
          </a:p>
        </p:txBody>
      </p:sp>
      <p:sp>
        <p:nvSpPr>
          <p:cNvPr id="21507" name="Rectangle 3"/>
          <p:cNvSpPr>
            <a:spLocks noGrp="1" noChangeArrowheads="1"/>
          </p:cNvSpPr>
          <p:nvPr>
            <p:ph type="body" idx="1"/>
          </p:nvPr>
        </p:nvSpPr>
        <p:spPr>
          <a:xfrm>
            <a:off x="228600" y="838200"/>
            <a:ext cx="4114800" cy="5638800"/>
          </a:xfrm>
        </p:spPr>
        <p:txBody>
          <a:bodyPr/>
          <a:lstStyle/>
          <a:p>
            <a:pPr>
              <a:lnSpc>
                <a:spcPct val="90000"/>
              </a:lnSpc>
            </a:pPr>
            <a:r>
              <a:rPr lang="en-US" sz="4400">
                <a:latin typeface="Maiandra GD" pitchFamily="34" charset="0"/>
              </a:rPr>
              <a:t>Major Issues</a:t>
            </a:r>
          </a:p>
          <a:p>
            <a:pPr lvl="1">
              <a:lnSpc>
                <a:spcPct val="90000"/>
              </a:lnSpc>
            </a:pPr>
            <a:r>
              <a:rPr lang="en-US" u="sng">
                <a:solidFill>
                  <a:schemeClr val="accent2"/>
                </a:solidFill>
                <a:latin typeface="Maiandra GD" pitchFamily="34" charset="0"/>
              </a:rPr>
              <a:t>Balance: </a:t>
            </a:r>
          </a:p>
          <a:p>
            <a:pPr lvl="2">
              <a:lnSpc>
                <a:spcPct val="90000"/>
              </a:lnSpc>
            </a:pPr>
            <a:r>
              <a:rPr lang="en-US">
                <a:solidFill>
                  <a:schemeClr val="accent2"/>
                </a:solidFill>
                <a:latin typeface="Maiandra GD" pitchFamily="34" charset="0"/>
              </a:rPr>
              <a:t>Government and Political Liberties</a:t>
            </a:r>
          </a:p>
          <a:p>
            <a:pPr lvl="2">
              <a:lnSpc>
                <a:spcPct val="90000"/>
              </a:lnSpc>
            </a:pPr>
            <a:r>
              <a:rPr lang="en-US">
                <a:latin typeface="Maiandra GD" pitchFamily="34" charset="0"/>
              </a:rPr>
              <a:t>More attention on civil liberties</a:t>
            </a:r>
          </a:p>
          <a:p>
            <a:pPr lvl="1">
              <a:lnSpc>
                <a:spcPct val="90000"/>
              </a:lnSpc>
            </a:pPr>
            <a:r>
              <a:rPr lang="en-US" u="sng">
                <a:solidFill>
                  <a:schemeClr val="accent2"/>
                </a:solidFill>
                <a:latin typeface="Maiandra GD" pitchFamily="34" charset="0"/>
              </a:rPr>
              <a:t>Balance:</a:t>
            </a:r>
          </a:p>
          <a:p>
            <a:pPr lvl="2">
              <a:lnSpc>
                <a:spcPct val="90000"/>
              </a:lnSpc>
            </a:pPr>
            <a:r>
              <a:rPr lang="en-US">
                <a:solidFill>
                  <a:schemeClr val="accent2"/>
                </a:solidFill>
                <a:latin typeface="Maiandra GD" pitchFamily="34" charset="0"/>
              </a:rPr>
              <a:t>Government and economic regulations</a:t>
            </a:r>
          </a:p>
          <a:p>
            <a:pPr lvl="2">
              <a:lnSpc>
                <a:spcPct val="90000"/>
              </a:lnSpc>
            </a:pPr>
            <a:r>
              <a:rPr lang="en-US">
                <a:latin typeface="Maiandra GD" pitchFamily="34" charset="0"/>
              </a:rPr>
              <a:t>Power struggle between states and federal government</a:t>
            </a:r>
          </a:p>
          <a:p>
            <a:pPr lvl="1">
              <a:lnSpc>
                <a:spcPct val="90000"/>
              </a:lnSpc>
            </a:pPr>
            <a:endParaRPr lang="en-US" sz="3200">
              <a:latin typeface="Maiandra GD" pitchFamily="34" charset="0"/>
            </a:endParaRPr>
          </a:p>
        </p:txBody>
      </p:sp>
      <p:pic>
        <p:nvPicPr>
          <p:cNvPr id="21508" name="Picture 10" descr="liberty"/>
          <p:cNvPicPr>
            <a:picLocks noChangeAspect="1" noChangeArrowheads="1"/>
          </p:cNvPicPr>
          <p:nvPr/>
        </p:nvPicPr>
        <p:blipFill>
          <a:blip r:embed="rId2" cstate="print"/>
          <a:srcRect/>
          <a:stretch>
            <a:fillRect/>
          </a:stretch>
        </p:blipFill>
        <p:spPr bwMode="auto">
          <a:xfrm>
            <a:off x="4267200" y="1752600"/>
            <a:ext cx="4648200" cy="3608388"/>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For the Quiz</a:t>
            </a:r>
          </a:p>
        </p:txBody>
      </p:sp>
      <p:sp>
        <p:nvSpPr>
          <p:cNvPr id="3075" name="Rectangle 3"/>
          <p:cNvSpPr>
            <a:spLocks noChangeArrowheads="1"/>
          </p:cNvSpPr>
          <p:nvPr/>
        </p:nvSpPr>
        <p:spPr bwMode="auto">
          <a:xfrm>
            <a:off x="76200" y="533400"/>
            <a:ext cx="8991600" cy="1371600"/>
          </a:xfrm>
          <a:prstGeom prst="rect">
            <a:avLst/>
          </a:prstGeom>
          <a:solidFill>
            <a:schemeClr val="tx2"/>
          </a:solidFill>
          <a:ln w="9525">
            <a:noFill/>
            <a:miter lim="800000"/>
            <a:headEnd/>
            <a:tailEnd/>
          </a:ln>
        </p:spPr>
        <p:txBody>
          <a:bodyPr anchor="ctr"/>
          <a:lstStyle/>
          <a:p>
            <a:pPr algn="ctr"/>
            <a:r>
              <a:rPr lang="en-US" sz="2800" b="1" dirty="0">
                <a:solidFill>
                  <a:srgbClr val="FFFF00"/>
                </a:solidFill>
              </a:rPr>
              <a:t>Do you know the current Supreme Court Justices??</a:t>
            </a:r>
            <a:br>
              <a:rPr lang="en-US" sz="2800" b="1" dirty="0">
                <a:solidFill>
                  <a:srgbClr val="FFFF00"/>
                </a:solidFill>
              </a:rPr>
            </a:br>
            <a:r>
              <a:rPr lang="en-US" sz="2800" b="1" dirty="0">
                <a:solidFill>
                  <a:schemeClr val="bg1"/>
                </a:solidFill>
              </a:rPr>
              <a:t>Do you know which president appointed them?</a:t>
            </a:r>
          </a:p>
        </p:txBody>
      </p:sp>
      <p:sp>
        <p:nvSpPr>
          <p:cNvPr id="3076" name="Rectangle 4"/>
          <p:cNvSpPr>
            <a:spLocks noChangeArrowheads="1"/>
          </p:cNvSpPr>
          <p:nvPr/>
        </p:nvSpPr>
        <p:spPr bwMode="auto">
          <a:xfrm>
            <a:off x="685800" y="2209800"/>
            <a:ext cx="3810000" cy="2895600"/>
          </a:xfrm>
          <a:prstGeom prst="rect">
            <a:avLst/>
          </a:prstGeom>
          <a:noFill/>
          <a:ln w="9525">
            <a:noFill/>
            <a:miter lim="800000"/>
            <a:headEnd/>
            <a:tailEnd/>
          </a:ln>
        </p:spPr>
        <p:txBody>
          <a:bodyPr/>
          <a:lstStyle/>
          <a:p>
            <a:pPr marL="914400" lvl="1" indent="-457200" algn="ctr">
              <a:spcBef>
                <a:spcPct val="20000"/>
              </a:spcBef>
              <a:buFont typeface="Wingdings" pitchFamily="2" charset="2"/>
              <a:buAutoNum type="arabicPeriod"/>
            </a:pPr>
            <a:r>
              <a:rPr lang="en-US" sz="3200"/>
              <a:t>?</a:t>
            </a:r>
          </a:p>
          <a:p>
            <a:pPr marL="914400" lvl="1" indent="-457200" algn="ctr">
              <a:spcBef>
                <a:spcPct val="20000"/>
              </a:spcBef>
              <a:buFont typeface="Wingdings" pitchFamily="2" charset="2"/>
              <a:buAutoNum type="arabicPeriod"/>
            </a:pPr>
            <a:r>
              <a:rPr lang="en-US" sz="3200"/>
              <a:t>?</a:t>
            </a:r>
          </a:p>
          <a:p>
            <a:pPr marL="914400" lvl="1" indent="-457200" algn="ctr">
              <a:spcBef>
                <a:spcPct val="20000"/>
              </a:spcBef>
              <a:buFont typeface="Wingdings" pitchFamily="2" charset="2"/>
              <a:buAutoNum type="arabicPeriod"/>
            </a:pPr>
            <a:r>
              <a:rPr lang="en-US" sz="3200"/>
              <a:t>?</a:t>
            </a:r>
          </a:p>
          <a:p>
            <a:pPr marL="914400" lvl="1" indent="-457200" algn="ctr">
              <a:spcBef>
                <a:spcPct val="20000"/>
              </a:spcBef>
              <a:buFont typeface="Wingdings" pitchFamily="2" charset="2"/>
              <a:buAutoNum type="arabicPeriod"/>
            </a:pPr>
            <a:r>
              <a:rPr lang="en-US" sz="3200"/>
              <a:t>?</a:t>
            </a:r>
          </a:p>
        </p:txBody>
      </p:sp>
      <p:sp>
        <p:nvSpPr>
          <p:cNvPr id="3077" name="Rectangle 5"/>
          <p:cNvSpPr>
            <a:spLocks noChangeArrowheads="1"/>
          </p:cNvSpPr>
          <p:nvPr/>
        </p:nvSpPr>
        <p:spPr bwMode="auto">
          <a:xfrm>
            <a:off x="3810000" y="2209800"/>
            <a:ext cx="3657600" cy="3581400"/>
          </a:xfrm>
          <a:prstGeom prst="rect">
            <a:avLst/>
          </a:prstGeom>
          <a:noFill/>
          <a:ln w="9525">
            <a:noFill/>
            <a:miter lim="800000"/>
            <a:headEnd/>
            <a:tailEnd/>
          </a:ln>
        </p:spPr>
        <p:txBody>
          <a:bodyPr/>
          <a:lstStyle/>
          <a:p>
            <a:pPr marL="914400" lvl="1" indent="-457200" algn="ctr">
              <a:spcBef>
                <a:spcPct val="20000"/>
              </a:spcBef>
              <a:buFont typeface="Wingdings" pitchFamily="2" charset="2"/>
              <a:buAutoNum type="arabicPeriod" startAt="5"/>
            </a:pPr>
            <a:r>
              <a:rPr lang="en-US" sz="3200"/>
              <a:t>?</a:t>
            </a:r>
          </a:p>
          <a:p>
            <a:pPr marL="914400" lvl="1" indent="-457200" algn="ctr">
              <a:spcBef>
                <a:spcPct val="20000"/>
              </a:spcBef>
              <a:buFont typeface="Wingdings" pitchFamily="2" charset="2"/>
              <a:buAutoNum type="arabicPeriod" startAt="5"/>
            </a:pPr>
            <a:r>
              <a:rPr lang="en-US" sz="3200"/>
              <a:t>?</a:t>
            </a:r>
          </a:p>
          <a:p>
            <a:pPr marL="914400" lvl="1" indent="-457200" algn="ctr">
              <a:spcBef>
                <a:spcPct val="20000"/>
              </a:spcBef>
              <a:buFont typeface="Wingdings" pitchFamily="2" charset="2"/>
              <a:buAutoNum type="arabicPeriod" startAt="5"/>
            </a:pPr>
            <a:r>
              <a:rPr lang="en-US" sz="3200"/>
              <a:t>?</a:t>
            </a:r>
          </a:p>
          <a:p>
            <a:pPr marL="914400" lvl="1" indent="-457200" algn="ctr">
              <a:spcBef>
                <a:spcPct val="20000"/>
              </a:spcBef>
              <a:buFont typeface="Wingdings" pitchFamily="2" charset="2"/>
              <a:buAutoNum type="arabicPeriod" startAt="5"/>
            </a:pPr>
            <a:r>
              <a:rPr lang="en-US" sz="3200"/>
              <a:t>?</a:t>
            </a:r>
          </a:p>
          <a:p>
            <a:pPr marL="914400" lvl="1" indent="-457200" algn="ctr">
              <a:spcBef>
                <a:spcPct val="20000"/>
              </a:spcBef>
              <a:buFont typeface="Wingdings" pitchFamily="2" charset="2"/>
              <a:buAutoNum type="arabicPeriod" startAt="5"/>
            </a:pPr>
            <a:r>
              <a:rPr lang="en-US" sz="320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304800"/>
            <a:ext cx="7772400" cy="1143000"/>
          </a:xfrm>
        </p:spPr>
        <p:txBody>
          <a:bodyPr/>
          <a:lstStyle/>
          <a:p>
            <a:r>
              <a:rPr lang="en-US" b="1">
                <a:latin typeface="Maiandra GD" pitchFamily="34" charset="0"/>
              </a:rPr>
              <a:t>Also Important in Modern Era</a:t>
            </a:r>
          </a:p>
        </p:txBody>
      </p:sp>
      <p:sp>
        <p:nvSpPr>
          <p:cNvPr id="22531" name="Text Box 4"/>
          <p:cNvSpPr>
            <a:spLocks noGrp="1" noChangeArrowheads="1"/>
          </p:cNvSpPr>
          <p:nvPr>
            <p:ph type="body" idx="1"/>
          </p:nvPr>
        </p:nvSpPr>
        <p:spPr>
          <a:xfrm>
            <a:off x="0" y="1290638"/>
            <a:ext cx="5224463" cy="5257800"/>
          </a:xfrm>
          <a:noFill/>
        </p:spPr>
        <p:txBody>
          <a:bodyPr/>
          <a:lstStyle/>
          <a:p>
            <a:pPr lvl="1"/>
            <a:r>
              <a:rPr lang="en-US" sz="2400">
                <a:latin typeface="Maiandra GD" pitchFamily="34" charset="0"/>
              </a:rPr>
              <a:t>The FDR “</a:t>
            </a:r>
            <a:r>
              <a:rPr lang="en-US" sz="2400" b="1">
                <a:solidFill>
                  <a:schemeClr val="accent2"/>
                </a:solidFill>
                <a:latin typeface="Maiandra GD" pitchFamily="34" charset="0"/>
              </a:rPr>
              <a:t>court packing scheme” </a:t>
            </a:r>
          </a:p>
          <a:p>
            <a:pPr lvl="1"/>
            <a:r>
              <a:rPr lang="en-US" sz="2400">
                <a:latin typeface="Maiandra GD" pitchFamily="34" charset="0"/>
              </a:rPr>
              <a:t>Three Modern Courts</a:t>
            </a:r>
          </a:p>
          <a:p>
            <a:pPr lvl="2"/>
            <a:r>
              <a:rPr lang="en-US" b="1">
                <a:solidFill>
                  <a:schemeClr val="accent2"/>
                </a:solidFill>
                <a:latin typeface="Maiandra GD" pitchFamily="34" charset="0"/>
              </a:rPr>
              <a:t>The Warren Court-</a:t>
            </a:r>
            <a:r>
              <a:rPr lang="en-US">
                <a:latin typeface="Maiandra GD" pitchFamily="34" charset="0"/>
              </a:rPr>
              <a:t> Civil Rights and Civil Liberties</a:t>
            </a:r>
          </a:p>
          <a:p>
            <a:pPr lvl="2"/>
            <a:r>
              <a:rPr lang="en-US" b="1">
                <a:solidFill>
                  <a:schemeClr val="accent2"/>
                </a:solidFill>
                <a:latin typeface="Maiandra GD" pitchFamily="34" charset="0"/>
              </a:rPr>
              <a:t>The Rehnquist Court-</a:t>
            </a:r>
            <a:r>
              <a:rPr lang="en-US">
                <a:latin typeface="Maiandra GD" pitchFamily="34" charset="0"/>
              </a:rPr>
              <a:t> A revival of state rights in some cases</a:t>
            </a:r>
          </a:p>
          <a:p>
            <a:pPr lvl="2"/>
            <a:r>
              <a:rPr lang="en-US" b="1">
                <a:solidFill>
                  <a:schemeClr val="accent2"/>
                </a:solidFill>
                <a:latin typeface="Maiandra GD" pitchFamily="34" charset="0"/>
              </a:rPr>
              <a:t>The Roberts Court-</a:t>
            </a:r>
            <a:r>
              <a:rPr lang="en-US">
                <a:latin typeface="Maiandra GD" pitchFamily="34" charset="0"/>
              </a:rPr>
              <a:t>Seems to follow the Rehnquist model of states rights but also not afraid to use federal power in some cases</a:t>
            </a:r>
          </a:p>
        </p:txBody>
      </p:sp>
      <p:pic>
        <p:nvPicPr>
          <p:cNvPr id="22532" name="Picture 5" descr="rehnquist"/>
          <p:cNvPicPr>
            <a:picLocks noChangeAspect="1" noChangeArrowheads="1"/>
          </p:cNvPicPr>
          <p:nvPr/>
        </p:nvPicPr>
        <p:blipFill>
          <a:blip r:embed="rId2" cstate="print"/>
          <a:srcRect/>
          <a:stretch>
            <a:fillRect/>
          </a:stretch>
        </p:blipFill>
        <p:spPr bwMode="auto">
          <a:xfrm>
            <a:off x="7010400" y="3352800"/>
            <a:ext cx="1530350" cy="1981200"/>
          </a:xfrm>
          <a:prstGeom prst="rect">
            <a:avLst/>
          </a:prstGeom>
          <a:noFill/>
          <a:ln w="57150">
            <a:solidFill>
              <a:srgbClr val="000000"/>
            </a:solidFill>
            <a:miter lim="800000"/>
            <a:headEnd/>
            <a:tailEnd/>
          </a:ln>
        </p:spPr>
      </p:pic>
      <p:pic>
        <p:nvPicPr>
          <p:cNvPr id="22533" name="Picture 6" descr="warren"/>
          <p:cNvPicPr>
            <a:picLocks noChangeAspect="1" noChangeArrowheads="1"/>
          </p:cNvPicPr>
          <p:nvPr/>
        </p:nvPicPr>
        <p:blipFill>
          <a:blip r:embed="rId3" cstate="print"/>
          <a:srcRect l="9029" t="5882" r="15736" b="8824"/>
          <a:stretch>
            <a:fillRect/>
          </a:stretch>
        </p:blipFill>
        <p:spPr bwMode="auto">
          <a:xfrm>
            <a:off x="5376863" y="2667000"/>
            <a:ext cx="1576387" cy="1828800"/>
          </a:xfrm>
          <a:prstGeom prst="rect">
            <a:avLst/>
          </a:prstGeom>
          <a:noFill/>
          <a:ln w="57150">
            <a:solidFill>
              <a:srgbClr val="000000"/>
            </a:solidFill>
            <a:miter lim="800000"/>
            <a:headEnd/>
            <a:tailEnd/>
          </a:ln>
        </p:spPr>
      </p:pic>
      <p:pic>
        <p:nvPicPr>
          <p:cNvPr id="22534" name="Picture 9" descr="Judge%20John%20Roberts"/>
          <p:cNvPicPr>
            <a:picLocks noChangeAspect="1" noChangeArrowheads="1"/>
          </p:cNvPicPr>
          <p:nvPr/>
        </p:nvPicPr>
        <p:blipFill>
          <a:blip r:embed="rId4" cstate="print"/>
          <a:srcRect/>
          <a:stretch>
            <a:fillRect/>
          </a:stretch>
        </p:blipFill>
        <p:spPr bwMode="auto">
          <a:xfrm>
            <a:off x="5638800" y="4572000"/>
            <a:ext cx="1350963" cy="1951038"/>
          </a:xfrm>
          <a:prstGeom prst="rect">
            <a:avLst/>
          </a:prstGeom>
          <a:solidFill>
            <a:srgbClr val="6699FF"/>
          </a:solidFill>
          <a:ln w="57150">
            <a:solidFill>
              <a:srgbClr val="000000"/>
            </a:solidFill>
            <a:miter lim="800000"/>
            <a:headEnd/>
            <a:tailEnd/>
          </a:ln>
        </p:spPr>
      </p:pic>
      <p:pic>
        <p:nvPicPr>
          <p:cNvPr id="22535" name="Picture 11" descr="fdr"/>
          <p:cNvPicPr>
            <a:picLocks noChangeAspect="1" noChangeArrowheads="1"/>
          </p:cNvPicPr>
          <p:nvPr/>
        </p:nvPicPr>
        <p:blipFill>
          <a:blip r:embed="rId5" cstate="print"/>
          <a:srcRect l="11539" r="19231"/>
          <a:stretch>
            <a:fillRect/>
          </a:stretch>
        </p:blipFill>
        <p:spPr bwMode="auto">
          <a:xfrm>
            <a:off x="7010400" y="1600200"/>
            <a:ext cx="1512888" cy="1638300"/>
          </a:xfrm>
          <a:prstGeom prst="rect">
            <a:avLst/>
          </a:prstGeom>
          <a:noFill/>
          <a:ln w="57150">
            <a:solidFill>
              <a:srgbClr val="000000"/>
            </a:solid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381000"/>
            <a:ext cx="7772400" cy="1143000"/>
          </a:xfrm>
        </p:spPr>
        <p:txBody>
          <a:bodyPr/>
          <a:lstStyle/>
          <a:p>
            <a:r>
              <a:rPr lang="en-US" b="1">
                <a:latin typeface="Maiandra GD" pitchFamily="34" charset="0"/>
              </a:rPr>
              <a:t>FDR’s Court Packing Scheme</a:t>
            </a:r>
          </a:p>
        </p:txBody>
      </p:sp>
      <p:sp>
        <p:nvSpPr>
          <p:cNvPr id="23555" name="Rectangle 3"/>
          <p:cNvSpPr>
            <a:spLocks noGrp="1" noChangeArrowheads="1"/>
          </p:cNvSpPr>
          <p:nvPr>
            <p:ph type="body" idx="1"/>
          </p:nvPr>
        </p:nvSpPr>
        <p:spPr>
          <a:xfrm>
            <a:off x="914400" y="1371600"/>
            <a:ext cx="7772400" cy="4953000"/>
          </a:xfrm>
        </p:spPr>
        <p:txBody>
          <a:bodyPr/>
          <a:lstStyle/>
          <a:p>
            <a:pPr>
              <a:lnSpc>
                <a:spcPct val="80000"/>
              </a:lnSpc>
            </a:pPr>
            <a:r>
              <a:rPr lang="en-US" sz="2400">
                <a:latin typeface="Maiandra GD" pitchFamily="34" charset="0"/>
              </a:rPr>
              <a:t>Early in 1937, FDR tried to pass a court reform bill designed to allow the president to appoint an additional Supreme Court justice for each current </a:t>
            </a:r>
            <a:r>
              <a:rPr lang="en-US" sz="2400" b="1">
                <a:solidFill>
                  <a:schemeClr val="accent2"/>
                </a:solidFill>
                <a:latin typeface="Maiandra GD" pitchFamily="34" charset="0"/>
              </a:rPr>
              <a:t>justice over the age of 70, up to a maximum of six appointments.</a:t>
            </a:r>
            <a:r>
              <a:rPr lang="en-US" sz="2400">
                <a:latin typeface="Maiandra GD" pitchFamily="34" charset="0"/>
              </a:rPr>
              <a:t> </a:t>
            </a:r>
          </a:p>
          <a:p>
            <a:pPr>
              <a:lnSpc>
                <a:spcPct val="80000"/>
              </a:lnSpc>
            </a:pPr>
            <a:r>
              <a:rPr lang="en-US" sz="2400">
                <a:latin typeface="Maiandra GD" pitchFamily="34" charset="0"/>
              </a:rPr>
              <a:t>Though he claimed that the measure was offered in concern for the workload of the older justices, most observers saw the proposal as an </a:t>
            </a:r>
            <a:r>
              <a:rPr lang="en-US" sz="2400" b="1">
                <a:solidFill>
                  <a:schemeClr val="accent2"/>
                </a:solidFill>
                <a:latin typeface="Maiandra GD" pitchFamily="34" charset="0"/>
              </a:rPr>
              <a:t>obvious attempt to dilute the power of the older, conservative justices.</a:t>
            </a:r>
            <a:r>
              <a:rPr lang="en-US" sz="2400">
                <a:latin typeface="Maiandra GD" pitchFamily="34" charset="0"/>
              </a:rPr>
              <a:t> </a:t>
            </a:r>
          </a:p>
          <a:p>
            <a:pPr lvl="1">
              <a:lnSpc>
                <a:spcPct val="80000"/>
              </a:lnSpc>
            </a:pPr>
            <a:r>
              <a:rPr lang="en-US" sz="2400">
                <a:latin typeface="Maiandra GD" pitchFamily="34" charset="0"/>
              </a:rPr>
              <a:t>The Senate voted against the proposal on July 22, 1937.</a:t>
            </a:r>
          </a:p>
          <a:p>
            <a:pPr>
              <a:lnSpc>
                <a:spcPct val="80000"/>
              </a:lnSpc>
            </a:pPr>
            <a:r>
              <a:rPr lang="en-US" sz="2400">
                <a:latin typeface="Maiandra GD" pitchFamily="34" charset="0"/>
              </a:rPr>
              <a:t>Many claim that the proposed bill resulted in a loss of credibility for FDR that helped to slow the New Deal to a standstill.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1143000"/>
          </a:xfrm>
        </p:spPr>
        <p:txBody>
          <a:bodyPr/>
          <a:lstStyle/>
          <a:p>
            <a:r>
              <a:rPr lang="en-US" b="1">
                <a:latin typeface="Maiandra GD" pitchFamily="34" charset="0"/>
              </a:rPr>
              <a:t>Checks on the Court</a:t>
            </a:r>
          </a:p>
        </p:txBody>
      </p:sp>
      <p:sp>
        <p:nvSpPr>
          <p:cNvPr id="24579" name="Rectangle 3"/>
          <p:cNvSpPr>
            <a:spLocks noGrp="1" noChangeArrowheads="1"/>
          </p:cNvSpPr>
          <p:nvPr>
            <p:ph type="body" idx="1"/>
          </p:nvPr>
        </p:nvSpPr>
        <p:spPr>
          <a:xfrm>
            <a:off x="381000" y="1524000"/>
            <a:ext cx="5029200" cy="4419600"/>
          </a:xfrm>
        </p:spPr>
        <p:txBody>
          <a:bodyPr/>
          <a:lstStyle/>
          <a:p>
            <a:pPr>
              <a:lnSpc>
                <a:spcPct val="90000"/>
              </a:lnSpc>
            </a:pPr>
            <a:r>
              <a:rPr lang="en-US" sz="2800" b="1">
                <a:solidFill>
                  <a:schemeClr val="accent2"/>
                </a:solidFill>
                <a:latin typeface="Maiandra GD" pitchFamily="34" charset="0"/>
              </a:rPr>
              <a:t>The President</a:t>
            </a:r>
          </a:p>
          <a:p>
            <a:pPr lvl="1">
              <a:lnSpc>
                <a:spcPct val="90000"/>
              </a:lnSpc>
            </a:pPr>
            <a:r>
              <a:rPr lang="en-US">
                <a:latin typeface="Maiandra GD" pitchFamily="34" charset="0"/>
              </a:rPr>
              <a:t>Appoints justices and federal court judges</a:t>
            </a:r>
          </a:p>
          <a:p>
            <a:pPr>
              <a:lnSpc>
                <a:spcPct val="90000"/>
              </a:lnSpc>
            </a:pPr>
            <a:r>
              <a:rPr lang="en-US" sz="2800" b="1">
                <a:solidFill>
                  <a:schemeClr val="accent2"/>
                </a:solidFill>
                <a:latin typeface="Maiandra GD" pitchFamily="34" charset="0"/>
              </a:rPr>
              <a:t>Congress</a:t>
            </a:r>
          </a:p>
          <a:p>
            <a:pPr lvl="1">
              <a:lnSpc>
                <a:spcPct val="90000"/>
              </a:lnSpc>
            </a:pPr>
            <a:r>
              <a:rPr lang="en-US">
                <a:latin typeface="Maiandra GD" pitchFamily="34" charset="0"/>
              </a:rPr>
              <a:t>Confirmation</a:t>
            </a:r>
          </a:p>
          <a:p>
            <a:pPr lvl="1">
              <a:lnSpc>
                <a:spcPct val="90000"/>
              </a:lnSpc>
            </a:pPr>
            <a:r>
              <a:rPr lang="en-US">
                <a:latin typeface="Maiandra GD" pitchFamily="34" charset="0"/>
              </a:rPr>
              <a:t>impeachment cases</a:t>
            </a:r>
          </a:p>
          <a:p>
            <a:pPr lvl="1">
              <a:lnSpc>
                <a:spcPct val="90000"/>
              </a:lnSpc>
            </a:pPr>
            <a:r>
              <a:rPr lang="en-US">
                <a:latin typeface="Maiandra GD" pitchFamily="34" charset="0"/>
              </a:rPr>
              <a:t>Can change the number of district courts</a:t>
            </a:r>
          </a:p>
          <a:p>
            <a:pPr>
              <a:lnSpc>
                <a:spcPct val="90000"/>
              </a:lnSpc>
            </a:pPr>
            <a:endParaRPr lang="en-US" sz="2800">
              <a:latin typeface="Tempus Sans ITC" pitchFamily="82" charset="0"/>
            </a:endParaRPr>
          </a:p>
        </p:txBody>
      </p:sp>
      <p:pic>
        <p:nvPicPr>
          <p:cNvPr id="24580" name="Picture 8" descr="page30"/>
          <p:cNvPicPr>
            <a:picLocks noChangeAspect="1" noChangeArrowheads="1"/>
          </p:cNvPicPr>
          <p:nvPr/>
        </p:nvPicPr>
        <p:blipFill>
          <a:blip r:embed="rId2" cstate="print"/>
          <a:srcRect/>
          <a:stretch>
            <a:fillRect/>
          </a:stretch>
        </p:blipFill>
        <p:spPr bwMode="auto">
          <a:xfrm>
            <a:off x="5029200" y="1676400"/>
            <a:ext cx="3722688" cy="3733800"/>
          </a:xfrm>
          <a:prstGeom prst="rect">
            <a:avLst/>
          </a:prstGeom>
          <a:noFill/>
          <a:ln w="9525">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hksBalnces"/>
          <p:cNvPicPr>
            <a:picLocks noChangeAspect="1" noChangeArrowheads="1"/>
          </p:cNvPicPr>
          <p:nvPr/>
        </p:nvPicPr>
        <p:blipFill>
          <a:blip r:embed="rId2" cstate="print"/>
          <a:srcRect/>
          <a:stretch>
            <a:fillRect/>
          </a:stretch>
        </p:blipFill>
        <p:spPr bwMode="auto">
          <a:xfrm>
            <a:off x="76200" y="76200"/>
            <a:ext cx="8763000" cy="6572250"/>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b="1">
                <a:latin typeface="Maiandra GD" pitchFamily="34" charset="0"/>
              </a:rPr>
              <a:t>Confirmation of Federal Judges</a:t>
            </a:r>
          </a:p>
        </p:txBody>
      </p:sp>
      <p:sp>
        <p:nvSpPr>
          <p:cNvPr id="26627" name="Rectangle 3"/>
          <p:cNvSpPr>
            <a:spLocks noGrp="1" noChangeArrowheads="1"/>
          </p:cNvSpPr>
          <p:nvPr>
            <p:ph type="body" idx="1"/>
          </p:nvPr>
        </p:nvSpPr>
        <p:spPr>
          <a:xfrm>
            <a:off x="457200" y="1981200"/>
            <a:ext cx="8305800" cy="4572000"/>
          </a:xfrm>
        </p:spPr>
        <p:txBody>
          <a:bodyPr/>
          <a:lstStyle/>
          <a:p>
            <a:r>
              <a:rPr lang="en-US" b="1" u="sng" dirty="0">
                <a:latin typeface="Maiandra GD" pitchFamily="34" charset="0"/>
              </a:rPr>
              <a:t>All </a:t>
            </a:r>
            <a:r>
              <a:rPr lang="en-US" dirty="0">
                <a:latin typeface="Maiandra GD" pitchFamily="34" charset="0"/>
              </a:rPr>
              <a:t>federal judges must be </a:t>
            </a:r>
            <a:r>
              <a:rPr lang="en-US" b="1" dirty="0">
                <a:solidFill>
                  <a:schemeClr val="accent2"/>
                </a:solidFill>
                <a:latin typeface="Maiandra GD" pitchFamily="34" charset="0"/>
              </a:rPr>
              <a:t>appointed by the president </a:t>
            </a:r>
            <a:r>
              <a:rPr lang="en-US" b="1" u="sng" dirty="0">
                <a:solidFill>
                  <a:schemeClr val="accent2"/>
                </a:solidFill>
                <a:latin typeface="Maiandra GD" pitchFamily="34" charset="0"/>
              </a:rPr>
              <a:t>and</a:t>
            </a:r>
            <a:r>
              <a:rPr lang="en-US" b="1" dirty="0">
                <a:solidFill>
                  <a:schemeClr val="accent2"/>
                </a:solidFill>
                <a:latin typeface="Maiandra GD" pitchFamily="34" charset="0"/>
              </a:rPr>
              <a:t> confirmed by the Senate… </a:t>
            </a:r>
            <a:r>
              <a:rPr lang="en-US" b="1" dirty="0">
                <a:latin typeface="Maiandra GD" pitchFamily="34" charset="0"/>
              </a:rPr>
              <a:t>not</a:t>
            </a:r>
            <a:r>
              <a:rPr lang="en-US" dirty="0">
                <a:latin typeface="Maiandra GD" pitchFamily="34" charset="0"/>
              </a:rPr>
              <a:t> just the 9 Supreme Court Justices</a:t>
            </a:r>
          </a:p>
          <a:p>
            <a:r>
              <a:rPr lang="en-US" dirty="0">
                <a:latin typeface="Maiandra GD" pitchFamily="34" charset="0"/>
              </a:rPr>
              <a:t>These appointments are for life </a:t>
            </a:r>
          </a:p>
          <a:p>
            <a:pPr lvl="1"/>
            <a:r>
              <a:rPr lang="en-US" i="1" dirty="0">
                <a:latin typeface="Maiandra GD" pitchFamily="34" charset="0"/>
              </a:rPr>
              <a:t>(</a:t>
            </a:r>
            <a:r>
              <a:rPr lang="en-US" dirty="0">
                <a:latin typeface="Maiandra GD" pitchFamily="34" charset="0"/>
              </a:rPr>
              <a:t>AKA</a:t>
            </a:r>
            <a:r>
              <a:rPr lang="en-US" i="1" dirty="0">
                <a:latin typeface="Maiandra GD" pitchFamily="34" charset="0"/>
              </a:rPr>
              <a:t>…”good </a:t>
            </a:r>
            <a:r>
              <a:rPr lang="en-US" i="1" dirty="0" err="1">
                <a:latin typeface="Maiandra GD" pitchFamily="34" charset="0"/>
              </a:rPr>
              <a:t>behaviour</a:t>
            </a:r>
            <a:r>
              <a:rPr lang="en-US" i="1" dirty="0">
                <a:latin typeface="Maiandra GD" pitchFamily="34" charset="0"/>
              </a:rPr>
              <a:t>”</a:t>
            </a:r>
            <a:r>
              <a:rPr lang="en-US" dirty="0"/>
              <a:t> )</a:t>
            </a:r>
          </a:p>
          <a:p>
            <a:pPr lvl="1"/>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0" y="152400"/>
            <a:ext cx="7772400" cy="1143000"/>
          </a:xfrm>
        </p:spPr>
        <p:txBody>
          <a:bodyPr/>
          <a:lstStyle/>
          <a:p>
            <a:r>
              <a:rPr lang="en-US" b="1">
                <a:latin typeface="Maiandra GD" pitchFamily="34" charset="0"/>
              </a:rPr>
              <a:t>The Power of the Court</a:t>
            </a:r>
          </a:p>
        </p:txBody>
      </p:sp>
      <p:sp>
        <p:nvSpPr>
          <p:cNvPr id="27651" name="Rectangle 3"/>
          <p:cNvSpPr>
            <a:spLocks noGrp="1" noChangeArrowheads="1"/>
          </p:cNvSpPr>
          <p:nvPr>
            <p:ph type="body" idx="1"/>
          </p:nvPr>
        </p:nvSpPr>
        <p:spPr>
          <a:xfrm>
            <a:off x="762000" y="990600"/>
            <a:ext cx="7924800" cy="4800600"/>
          </a:xfrm>
        </p:spPr>
        <p:txBody>
          <a:bodyPr/>
          <a:lstStyle/>
          <a:p>
            <a:r>
              <a:rPr lang="en-US" sz="2800" b="1" dirty="0">
                <a:latin typeface="Maiandra GD" pitchFamily="34" charset="0"/>
              </a:rPr>
              <a:t>Judicial Review</a:t>
            </a:r>
          </a:p>
          <a:p>
            <a:pPr lvl="1"/>
            <a:r>
              <a:rPr lang="en-US" sz="2400" dirty="0">
                <a:latin typeface="Maiandra GD" pitchFamily="34" charset="0"/>
              </a:rPr>
              <a:t>Only around 150 laws and presidential acts and agreements have been declared unconstitutional (as of the 2000’s)</a:t>
            </a:r>
          </a:p>
          <a:p>
            <a:pPr lvl="1"/>
            <a:r>
              <a:rPr lang="en-US" sz="2400" dirty="0">
                <a:latin typeface="Maiandra GD" pitchFamily="34" charset="0"/>
              </a:rPr>
              <a:t>These came from the Legislative Branch and/or the Executive Branch</a:t>
            </a:r>
          </a:p>
          <a:p>
            <a:r>
              <a:rPr lang="en-US" sz="2800" b="1" dirty="0">
                <a:latin typeface="Maiandra GD" pitchFamily="34" charset="0"/>
              </a:rPr>
              <a:t>Appellate Power</a:t>
            </a:r>
          </a:p>
          <a:p>
            <a:pPr lvl="1"/>
            <a:r>
              <a:rPr lang="en-US" sz="2400" dirty="0">
                <a:latin typeface="Maiandra GD" pitchFamily="34" charset="0"/>
              </a:rPr>
              <a:t>Only 260 cases overturned since 1810</a:t>
            </a:r>
          </a:p>
          <a:p>
            <a:pPr lvl="1"/>
            <a:r>
              <a:rPr lang="en-US" sz="2400" dirty="0">
                <a:latin typeface="Maiandra GD" pitchFamily="34" charset="0"/>
              </a:rPr>
              <a:t>This means the Court does not follow </a:t>
            </a:r>
            <a:r>
              <a:rPr lang="en-US" i="1" dirty="0">
                <a:solidFill>
                  <a:schemeClr val="accent2"/>
                </a:solidFill>
                <a:latin typeface="Maiandra GD" pitchFamily="34" charset="0"/>
              </a:rPr>
              <a:t>stare</a:t>
            </a:r>
            <a:r>
              <a:rPr lang="en-US" sz="2400" b="1" i="1" dirty="0">
                <a:solidFill>
                  <a:schemeClr val="accent2"/>
                </a:solidFill>
                <a:latin typeface="Maiandra GD" pitchFamily="34" charset="0"/>
              </a:rPr>
              <a:t> </a:t>
            </a:r>
            <a:r>
              <a:rPr lang="en-US" sz="2400" b="1" i="1" dirty="0" err="1">
                <a:solidFill>
                  <a:schemeClr val="accent2"/>
                </a:solidFill>
                <a:latin typeface="Maiandra GD" pitchFamily="34" charset="0"/>
              </a:rPr>
              <a:t>decisis</a:t>
            </a:r>
            <a:r>
              <a:rPr lang="en-US" sz="2400" i="1" dirty="0">
                <a:latin typeface="Maiandra GD" pitchFamily="34" charset="0"/>
              </a:rPr>
              <a:t> </a:t>
            </a:r>
          </a:p>
          <a:p>
            <a:pPr lvl="2"/>
            <a:r>
              <a:rPr lang="en-US" sz="2000" dirty="0">
                <a:latin typeface="Maiandra GD" pitchFamily="34" charset="0"/>
              </a:rPr>
              <a:t>a legal term meaning</a:t>
            </a:r>
            <a:r>
              <a:rPr lang="en-US" sz="2000" i="1" dirty="0">
                <a:latin typeface="Maiandra GD" pitchFamily="34" charset="0"/>
              </a:rPr>
              <a:t> “Let the decision stand</a:t>
            </a:r>
            <a:r>
              <a:rPr lang="en-US" sz="2000" dirty="0">
                <a:latin typeface="Maiandra GD" pitchFamily="34" charset="0"/>
              </a:rPr>
              <a:t>”</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609600"/>
            <a:ext cx="7772400" cy="1524000"/>
          </a:xfrm>
        </p:spPr>
        <p:txBody>
          <a:bodyPr/>
          <a:lstStyle/>
          <a:p>
            <a:r>
              <a:rPr lang="en-US" sz="4000" b="1">
                <a:latin typeface="Maiandra GD" pitchFamily="34" charset="0"/>
              </a:rPr>
              <a:t>Unconstitutional and Preempted Laws 1789-2002</a:t>
            </a:r>
            <a:br>
              <a:rPr lang="en-US" sz="4000" b="1">
                <a:latin typeface="Maiandra GD" pitchFamily="34" charset="0"/>
              </a:rPr>
            </a:br>
            <a:r>
              <a:rPr lang="en-US" sz="1600">
                <a:latin typeface="Maiandra GD" pitchFamily="34" charset="0"/>
              </a:rPr>
              <a:t>According to the GPO </a:t>
            </a:r>
            <a:r>
              <a:rPr lang="en-US" sz="1600" i="1">
                <a:latin typeface="Maiandra GD" pitchFamily="34" charset="0"/>
              </a:rPr>
              <a:t>(Government Printing Office Database):</a:t>
            </a:r>
            <a:endParaRPr lang="en-US" sz="1600" b="1">
              <a:latin typeface="Maiandra GD" pitchFamily="34" charset="0"/>
            </a:endParaRPr>
          </a:p>
        </p:txBody>
      </p:sp>
      <p:sp>
        <p:nvSpPr>
          <p:cNvPr id="28675" name="Rectangle 3"/>
          <p:cNvSpPr>
            <a:spLocks noGrp="1" noChangeArrowheads="1"/>
          </p:cNvSpPr>
          <p:nvPr>
            <p:ph type="body" idx="1"/>
          </p:nvPr>
        </p:nvSpPr>
        <p:spPr>
          <a:xfrm>
            <a:off x="685800" y="2286000"/>
            <a:ext cx="7924800" cy="4114800"/>
          </a:xfrm>
        </p:spPr>
        <p:txBody>
          <a:bodyPr/>
          <a:lstStyle/>
          <a:p>
            <a:pPr>
              <a:lnSpc>
                <a:spcPct val="80000"/>
              </a:lnSpc>
            </a:pPr>
            <a:r>
              <a:rPr lang="en-US" sz="2800">
                <a:latin typeface="Maiandra GD" pitchFamily="34" charset="0"/>
              </a:rPr>
              <a:t>1789-2002 Acts of Congress Held as Unconstitutional</a:t>
            </a:r>
            <a:r>
              <a:rPr lang="en-US" sz="2800">
                <a:solidFill>
                  <a:srgbClr val="FF0000"/>
                </a:solidFill>
                <a:latin typeface="Maiandra GD" pitchFamily="34" charset="0"/>
              </a:rPr>
              <a:t>- </a:t>
            </a:r>
            <a:r>
              <a:rPr lang="en-US">
                <a:solidFill>
                  <a:srgbClr val="FF0000"/>
                </a:solidFill>
                <a:latin typeface="Maiandra GD" pitchFamily="34" charset="0"/>
              </a:rPr>
              <a:t>158</a:t>
            </a:r>
          </a:p>
          <a:p>
            <a:pPr>
              <a:lnSpc>
                <a:spcPct val="80000"/>
              </a:lnSpc>
            </a:pPr>
            <a:r>
              <a:rPr lang="en-US" sz="2800">
                <a:latin typeface="Maiandra GD" pitchFamily="34" charset="0"/>
              </a:rPr>
              <a:t>1789-2002 State Constitutional and Municipal Ordinances held Unconstitutional or Preempted by Federal Law</a:t>
            </a:r>
            <a:r>
              <a:rPr lang="en-US" sz="2800">
                <a:solidFill>
                  <a:srgbClr val="FF0000"/>
                </a:solidFill>
                <a:latin typeface="Maiandra GD" pitchFamily="34" charset="0"/>
              </a:rPr>
              <a:t>-</a:t>
            </a:r>
            <a:r>
              <a:rPr lang="en-US">
                <a:solidFill>
                  <a:srgbClr val="FF0000"/>
                </a:solidFill>
                <a:latin typeface="Maiandra GD" pitchFamily="34" charset="0"/>
              </a:rPr>
              <a:t>224 </a:t>
            </a:r>
          </a:p>
          <a:p>
            <a:pPr>
              <a:lnSpc>
                <a:spcPct val="80000"/>
              </a:lnSpc>
            </a:pPr>
            <a:r>
              <a:rPr lang="en-US" sz="2800">
                <a:latin typeface="Maiandra GD" pitchFamily="34" charset="0"/>
              </a:rPr>
              <a:t>1789-2002 Total Laws Overturned</a:t>
            </a:r>
            <a:r>
              <a:rPr lang="en-US" sz="2800">
                <a:solidFill>
                  <a:srgbClr val="FF0000"/>
                </a:solidFill>
                <a:latin typeface="Maiandra GD" pitchFamily="34" charset="0"/>
              </a:rPr>
              <a:t>-</a:t>
            </a:r>
            <a:r>
              <a:rPr lang="en-US">
                <a:solidFill>
                  <a:srgbClr val="FF0000"/>
                </a:solidFill>
                <a:latin typeface="Maiandra GD" pitchFamily="34" charset="0"/>
              </a:rPr>
              <a:t>382</a:t>
            </a:r>
            <a:r>
              <a:rPr lang="en-US">
                <a:latin typeface="Maiandra GD" pitchFamily="34" charset="0"/>
              </a:rPr>
              <a:t> </a:t>
            </a:r>
            <a:br>
              <a:rPr lang="en-US" sz="1600">
                <a:latin typeface="Maiandra GD" pitchFamily="34" charset="0"/>
              </a:rPr>
            </a:br>
            <a:endParaRPr lang="en-US" sz="1600">
              <a:latin typeface="Maiandra GD" pitchFamily="34" charset="0"/>
            </a:endParaRPr>
          </a:p>
          <a:p>
            <a:pPr>
              <a:lnSpc>
                <a:spcPct val="80000"/>
              </a:lnSpc>
              <a:buFontTx/>
              <a:buNone/>
            </a:pPr>
            <a:r>
              <a:rPr lang="en-US" sz="2000">
                <a:latin typeface="Maiandra GD" pitchFamily="34" charset="0"/>
              </a:rPr>
              <a:t>	The most current information includes only US Supreme Court decisions made between 1789 and 2002. The data shown does not include either state or federal laws overturned from 2003-present because statistics have yet to be compiled for that period. </a:t>
            </a:r>
            <a:br>
              <a:rPr lang="en-US" sz="2000"/>
            </a:br>
            <a:endParaRPr lang="en-US" sz="200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A0FB-FE1A-4718-989B-53FBCE2105A8}"/>
              </a:ext>
            </a:extLst>
          </p:cNvPr>
          <p:cNvSpPr>
            <a:spLocks noGrp="1"/>
          </p:cNvSpPr>
          <p:nvPr>
            <p:ph type="title"/>
          </p:nvPr>
        </p:nvSpPr>
        <p:spPr>
          <a:xfrm>
            <a:off x="381000" y="152400"/>
            <a:ext cx="8382000" cy="838200"/>
          </a:xfrm>
        </p:spPr>
        <p:txBody>
          <a:bodyPr/>
          <a:lstStyle/>
          <a:p>
            <a:r>
              <a:rPr lang="en-US" dirty="0"/>
              <a:t>How the Court Operates</a:t>
            </a:r>
          </a:p>
        </p:txBody>
      </p:sp>
      <p:sp>
        <p:nvSpPr>
          <p:cNvPr id="3" name="Content Placeholder 2">
            <a:extLst>
              <a:ext uri="{FF2B5EF4-FFF2-40B4-BE49-F238E27FC236}">
                <a16:creationId xmlns:a16="http://schemas.microsoft.com/office/drawing/2014/main" id="{2F4D53A1-B381-4CF8-9D45-CA920066390E}"/>
              </a:ext>
            </a:extLst>
          </p:cNvPr>
          <p:cNvSpPr>
            <a:spLocks noGrp="1"/>
          </p:cNvSpPr>
          <p:nvPr>
            <p:ph idx="1"/>
          </p:nvPr>
        </p:nvSpPr>
        <p:spPr>
          <a:xfrm>
            <a:off x="381000" y="990600"/>
            <a:ext cx="8382000" cy="5715000"/>
          </a:xfrm>
        </p:spPr>
        <p:txBody>
          <a:bodyPr/>
          <a:lstStyle/>
          <a:p>
            <a:r>
              <a:rPr lang="en-US" b="1" dirty="0"/>
              <a:t>The Court has had 9 justices at a time since the mid-1800s.</a:t>
            </a:r>
            <a:endParaRPr lang="en-US" dirty="0"/>
          </a:p>
          <a:p>
            <a:pPr marL="0" indent="0">
              <a:buNone/>
            </a:pPr>
            <a:endParaRPr lang="en-US" dirty="0"/>
          </a:p>
          <a:p>
            <a:r>
              <a:rPr lang="en-US" b="1" dirty="0"/>
              <a:t>Name of the case:</a:t>
            </a:r>
            <a:endParaRPr lang="en-US" dirty="0"/>
          </a:p>
          <a:p>
            <a:pPr lvl="1"/>
            <a:r>
              <a:rPr lang="en-US" b="1" dirty="0"/>
              <a:t>The person or group that is suing at the Supreme Court level is listed first.</a:t>
            </a:r>
            <a:endParaRPr lang="en-US" dirty="0"/>
          </a:p>
          <a:p>
            <a:pPr lvl="1"/>
            <a:r>
              <a:rPr lang="en-US" b="1" dirty="0"/>
              <a:t>The person or group that is defending at the Supreme Court level is listed second.</a:t>
            </a:r>
            <a:endParaRPr lang="en-US" dirty="0"/>
          </a:p>
          <a:p>
            <a:pPr lvl="1"/>
            <a:r>
              <a:rPr lang="en-US" b="1" dirty="0"/>
              <a:t>The year that case was decided by the Court is then shown.</a:t>
            </a:r>
            <a:endParaRPr lang="en-US" dirty="0"/>
          </a:p>
          <a:p>
            <a:endParaRPr lang="en-US" dirty="0"/>
          </a:p>
        </p:txBody>
      </p:sp>
    </p:spTree>
    <p:extLst>
      <p:ext uri="{BB962C8B-B14F-4D97-AF65-F5344CB8AC3E}">
        <p14:creationId xmlns:p14="http://schemas.microsoft.com/office/powerpoint/2010/main" val="107343587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A0FB-FE1A-4718-989B-53FBCE2105A8}"/>
              </a:ext>
            </a:extLst>
          </p:cNvPr>
          <p:cNvSpPr>
            <a:spLocks noGrp="1"/>
          </p:cNvSpPr>
          <p:nvPr>
            <p:ph type="title"/>
          </p:nvPr>
        </p:nvSpPr>
        <p:spPr>
          <a:xfrm>
            <a:off x="381000" y="152400"/>
            <a:ext cx="8382000" cy="838200"/>
          </a:xfrm>
        </p:spPr>
        <p:txBody>
          <a:bodyPr/>
          <a:lstStyle/>
          <a:p>
            <a:r>
              <a:rPr lang="en-US" dirty="0"/>
              <a:t>How the Court Operates</a:t>
            </a:r>
          </a:p>
        </p:txBody>
      </p:sp>
      <p:sp>
        <p:nvSpPr>
          <p:cNvPr id="3" name="Content Placeholder 2">
            <a:extLst>
              <a:ext uri="{FF2B5EF4-FFF2-40B4-BE49-F238E27FC236}">
                <a16:creationId xmlns:a16="http://schemas.microsoft.com/office/drawing/2014/main" id="{2F4D53A1-B381-4CF8-9D45-CA920066390E}"/>
              </a:ext>
            </a:extLst>
          </p:cNvPr>
          <p:cNvSpPr>
            <a:spLocks noGrp="1"/>
          </p:cNvSpPr>
          <p:nvPr>
            <p:ph idx="1"/>
          </p:nvPr>
        </p:nvSpPr>
        <p:spPr>
          <a:xfrm>
            <a:off x="381000" y="990600"/>
            <a:ext cx="8382000" cy="5715000"/>
          </a:xfrm>
        </p:spPr>
        <p:txBody>
          <a:bodyPr/>
          <a:lstStyle/>
          <a:p>
            <a:r>
              <a:rPr lang="en-US" b="1" dirty="0"/>
              <a:t>Notes about the name:</a:t>
            </a:r>
            <a:endParaRPr lang="en-US" dirty="0"/>
          </a:p>
          <a:p>
            <a:pPr lvl="1"/>
            <a:r>
              <a:rPr lang="en-US" b="1" dirty="0"/>
              <a:t>The person/group suing is the one who lost previously at the most recent hearing.</a:t>
            </a:r>
            <a:endParaRPr lang="en-US" dirty="0"/>
          </a:p>
          <a:p>
            <a:pPr lvl="1"/>
            <a:r>
              <a:rPr lang="en-US" b="1" dirty="0"/>
              <a:t>This can occur at the federal appeals level or State Supreme Court level.</a:t>
            </a:r>
            <a:endParaRPr lang="en-US" dirty="0"/>
          </a:p>
          <a:p>
            <a:pPr lvl="1"/>
            <a:r>
              <a:rPr lang="en-US" b="1" dirty="0"/>
              <a:t>Similar cases from other circuits are often “attached” to a lead case.</a:t>
            </a:r>
            <a:endParaRPr lang="en-US" dirty="0"/>
          </a:p>
          <a:p>
            <a:pPr lvl="1"/>
            <a:r>
              <a:rPr lang="en-US" b="1" dirty="0"/>
              <a:t>Sometimes the case is associated, or listed, with the Chief Justice from that year. </a:t>
            </a:r>
            <a:endParaRPr lang="en-US" dirty="0"/>
          </a:p>
          <a:p>
            <a:r>
              <a:rPr lang="en-US" b="1" dirty="0"/>
              <a:t>This is traditional and does </a:t>
            </a:r>
            <a:r>
              <a:rPr lang="en-US" b="1" u="sng" dirty="0"/>
              <a:t>not</a:t>
            </a:r>
            <a:r>
              <a:rPr lang="en-US" b="1" dirty="0"/>
              <a:t> mean that the Chief voted with the majority or</a:t>
            </a:r>
            <a:endParaRPr lang="en-US" dirty="0"/>
          </a:p>
          <a:p>
            <a:r>
              <a:rPr lang="en-US" b="1" dirty="0"/>
              <a:t>wrote the court’s “opinion”.</a:t>
            </a:r>
            <a:endParaRPr lang="en-US" dirty="0"/>
          </a:p>
          <a:p>
            <a:endParaRPr lang="en-US" dirty="0"/>
          </a:p>
        </p:txBody>
      </p:sp>
    </p:spTree>
    <p:extLst>
      <p:ext uri="{BB962C8B-B14F-4D97-AF65-F5344CB8AC3E}">
        <p14:creationId xmlns:p14="http://schemas.microsoft.com/office/powerpoint/2010/main" val="300884368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A0FB-FE1A-4718-989B-53FBCE2105A8}"/>
              </a:ext>
            </a:extLst>
          </p:cNvPr>
          <p:cNvSpPr>
            <a:spLocks noGrp="1"/>
          </p:cNvSpPr>
          <p:nvPr>
            <p:ph type="title"/>
          </p:nvPr>
        </p:nvSpPr>
        <p:spPr>
          <a:xfrm>
            <a:off x="381000" y="152400"/>
            <a:ext cx="8382000" cy="838200"/>
          </a:xfrm>
        </p:spPr>
        <p:txBody>
          <a:bodyPr/>
          <a:lstStyle/>
          <a:p>
            <a:r>
              <a:rPr lang="en-US" dirty="0"/>
              <a:t>How the Court Operates</a:t>
            </a:r>
          </a:p>
        </p:txBody>
      </p:sp>
      <p:sp>
        <p:nvSpPr>
          <p:cNvPr id="3" name="Content Placeholder 2">
            <a:extLst>
              <a:ext uri="{FF2B5EF4-FFF2-40B4-BE49-F238E27FC236}">
                <a16:creationId xmlns:a16="http://schemas.microsoft.com/office/drawing/2014/main" id="{2F4D53A1-B381-4CF8-9D45-CA920066390E}"/>
              </a:ext>
            </a:extLst>
          </p:cNvPr>
          <p:cNvSpPr>
            <a:spLocks noGrp="1"/>
          </p:cNvSpPr>
          <p:nvPr>
            <p:ph idx="1"/>
          </p:nvPr>
        </p:nvSpPr>
        <p:spPr>
          <a:xfrm>
            <a:off x="381000" y="990600"/>
            <a:ext cx="8382000" cy="5715000"/>
          </a:xfrm>
        </p:spPr>
        <p:txBody>
          <a:bodyPr/>
          <a:lstStyle/>
          <a:p>
            <a:r>
              <a:rPr lang="en-US" b="1" dirty="0"/>
              <a:t>Vote Results:</a:t>
            </a:r>
            <a:endParaRPr lang="en-US" dirty="0"/>
          </a:p>
          <a:p>
            <a:pPr lvl="1"/>
            <a:r>
              <a:rPr lang="en-US" b="1" dirty="0"/>
              <a:t>Sometimes there are less than 9 votes.  </a:t>
            </a:r>
            <a:endParaRPr lang="en-US" dirty="0"/>
          </a:p>
          <a:p>
            <a:pPr lvl="1"/>
            <a:r>
              <a:rPr lang="en-US" b="1" dirty="0"/>
              <a:t>This signals that a justice was ill, chose not to vote, or the court had a vacancy.</a:t>
            </a:r>
            <a:endParaRPr lang="en-US" dirty="0"/>
          </a:p>
          <a:p>
            <a:r>
              <a:rPr lang="en-US" b="1" dirty="0"/>
              <a:t>Majority Opinion:</a:t>
            </a:r>
            <a:endParaRPr lang="en-US" dirty="0"/>
          </a:p>
          <a:p>
            <a:pPr lvl="1"/>
            <a:r>
              <a:rPr lang="en-US" b="1" dirty="0"/>
              <a:t>Five to nine justices voted to make the decision.  This now becomes the ruling for the nation.</a:t>
            </a:r>
            <a:endParaRPr lang="en-US" dirty="0"/>
          </a:p>
          <a:p>
            <a:pPr lvl="1"/>
            <a:r>
              <a:rPr lang="en-US" b="1" dirty="0"/>
              <a:t>Any one of the majority voters can be asked to write the opinion of the court which becomes the legal guideline of how the court wants this decision to be used by the country.</a:t>
            </a:r>
            <a:endParaRPr lang="en-US" dirty="0"/>
          </a:p>
          <a:p>
            <a:endParaRPr lang="en-US" dirty="0"/>
          </a:p>
        </p:txBody>
      </p:sp>
    </p:spTree>
    <p:extLst>
      <p:ext uri="{BB962C8B-B14F-4D97-AF65-F5344CB8AC3E}">
        <p14:creationId xmlns:p14="http://schemas.microsoft.com/office/powerpoint/2010/main" val="5796496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upreme%20Court"/>
          <p:cNvPicPr>
            <a:picLocks noChangeAspect="1" noChangeArrowheads="1"/>
          </p:cNvPicPr>
          <p:nvPr/>
        </p:nvPicPr>
        <p:blipFill>
          <a:blip r:embed="rId2" cstate="print"/>
          <a:srcRect/>
          <a:stretch>
            <a:fillRect/>
          </a:stretch>
        </p:blipFill>
        <p:spPr bwMode="auto">
          <a:xfrm>
            <a:off x="0" y="0"/>
            <a:ext cx="9144000" cy="6819900"/>
          </a:xfrm>
          <a:prstGeom prst="rect">
            <a:avLst/>
          </a:prstGeom>
          <a:noFill/>
          <a:ln w="9525">
            <a:noFill/>
            <a:miter lim="800000"/>
            <a:headEnd/>
            <a:tailEnd/>
          </a:ln>
        </p:spPr>
      </p:pic>
      <p:sp>
        <p:nvSpPr>
          <p:cNvPr id="4099" name="Text Box 3"/>
          <p:cNvSpPr txBox="1">
            <a:spLocks noChangeArrowheads="1"/>
          </p:cNvSpPr>
          <p:nvPr/>
        </p:nvSpPr>
        <p:spPr bwMode="auto">
          <a:xfrm>
            <a:off x="2819400" y="0"/>
            <a:ext cx="3124200" cy="6740307"/>
          </a:xfrm>
          <a:prstGeom prst="rect">
            <a:avLst/>
          </a:prstGeom>
          <a:solidFill>
            <a:srgbClr val="6699FF"/>
          </a:solidFill>
          <a:ln w="12700">
            <a:solidFill>
              <a:schemeClr val="accent2">
                <a:lumMod val="60000"/>
                <a:lumOff val="40000"/>
              </a:schemeClr>
            </a:solidFill>
            <a:miter lim="800000"/>
            <a:headEnd/>
            <a:tailEnd/>
          </a:ln>
        </p:spPr>
        <p:txBody>
          <a:bodyPr>
            <a:spAutoFit/>
          </a:bodyPr>
          <a:lstStyle/>
          <a:p>
            <a:r>
              <a:rPr lang="en-US" sz="1800" dirty="0">
                <a:solidFill>
                  <a:schemeClr val="bg1"/>
                </a:solidFill>
              </a:rPr>
              <a:t>Clarence Thomas- GHW Bush</a:t>
            </a:r>
          </a:p>
          <a:p>
            <a:endParaRPr lang="en-US" sz="1800" dirty="0"/>
          </a:p>
          <a:p>
            <a:endParaRPr lang="en-US" sz="1800" dirty="0"/>
          </a:p>
          <a:p>
            <a:endParaRPr lang="en-US" sz="1800" dirty="0"/>
          </a:p>
          <a:p>
            <a:endParaRPr lang="en-US" sz="1800" dirty="0"/>
          </a:p>
          <a:p>
            <a:endParaRPr lang="en-US" sz="1800" dirty="0"/>
          </a:p>
          <a:p>
            <a:r>
              <a:rPr lang="en-US" sz="1800" dirty="0">
                <a:solidFill>
                  <a:schemeClr val="bg1"/>
                </a:solidFill>
              </a:rPr>
              <a:t>Ruth Bader Ginsburg- Clinton</a:t>
            </a:r>
          </a:p>
          <a:p>
            <a:endParaRPr lang="en-US" sz="1800" dirty="0"/>
          </a:p>
          <a:p>
            <a:endParaRPr lang="en-US" sz="1800" dirty="0"/>
          </a:p>
          <a:p>
            <a:endParaRPr lang="en-US" sz="1800" dirty="0"/>
          </a:p>
          <a:p>
            <a:endParaRPr lang="en-US" sz="1800" dirty="0"/>
          </a:p>
          <a:p>
            <a:endParaRPr lang="en-US" sz="1800" dirty="0"/>
          </a:p>
          <a:p>
            <a:r>
              <a:rPr lang="en-US" sz="1800" dirty="0">
                <a:solidFill>
                  <a:schemeClr val="bg1"/>
                </a:solidFill>
              </a:rPr>
              <a:t>Steven Breyer- Clinton</a:t>
            </a:r>
          </a:p>
          <a:p>
            <a:endParaRPr lang="en-US" sz="1800" dirty="0"/>
          </a:p>
          <a:p>
            <a:endParaRPr lang="en-US" sz="1800" dirty="0"/>
          </a:p>
          <a:p>
            <a:endParaRPr lang="en-US" sz="1800" dirty="0"/>
          </a:p>
          <a:p>
            <a:endParaRPr lang="en-US" sz="1800" dirty="0"/>
          </a:p>
          <a:p>
            <a:endParaRPr lang="en-US" sz="1800" dirty="0"/>
          </a:p>
          <a:p>
            <a:r>
              <a:rPr lang="en-US" sz="1800" dirty="0">
                <a:solidFill>
                  <a:schemeClr val="bg1"/>
                </a:solidFill>
              </a:rPr>
              <a:t>Samuel Alito- GW Bush</a:t>
            </a:r>
          </a:p>
          <a:p>
            <a:endParaRPr lang="en-US" sz="1800" dirty="0"/>
          </a:p>
          <a:p>
            <a:endParaRPr lang="en-US" sz="1800" dirty="0"/>
          </a:p>
          <a:p>
            <a:endParaRPr lang="en-US" sz="1800" dirty="0"/>
          </a:p>
          <a:p>
            <a:endParaRPr lang="en-US" sz="1800" dirty="0"/>
          </a:p>
          <a:p>
            <a:endParaRPr lang="en-US" sz="1800" dirty="0"/>
          </a:p>
        </p:txBody>
      </p:sp>
      <p:sp>
        <p:nvSpPr>
          <p:cNvPr id="4100" name="Text Box 5"/>
          <p:cNvSpPr txBox="1">
            <a:spLocks noChangeArrowheads="1"/>
          </p:cNvSpPr>
          <p:nvPr/>
        </p:nvSpPr>
        <p:spPr bwMode="auto">
          <a:xfrm>
            <a:off x="5945190" y="50985"/>
            <a:ext cx="2971800" cy="6786473"/>
          </a:xfrm>
          <a:prstGeom prst="rect">
            <a:avLst/>
          </a:prstGeom>
          <a:solidFill>
            <a:srgbClr val="6699FF"/>
          </a:solidFill>
          <a:ln w="12700">
            <a:solidFill>
              <a:schemeClr val="accent2">
                <a:lumMod val="60000"/>
                <a:lumOff val="40000"/>
              </a:schemeClr>
            </a:solidFill>
            <a:miter lim="800000"/>
            <a:headEnd/>
            <a:tailEnd/>
          </a:ln>
        </p:spPr>
        <p:txBody>
          <a:bodyPr>
            <a:spAutoFit/>
          </a:bodyPr>
          <a:lstStyle/>
          <a:p>
            <a:pPr>
              <a:spcBef>
                <a:spcPct val="50000"/>
              </a:spcBef>
            </a:pPr>
            <a:r>
              <a:rPr lang="en-US" sz="1800" dirty="0">
                <a:solidFill>
                  <a:schemeClr val="bg1"/>
                </a:solidFill>
              </a:rPr>
              <a:t>Sonya Sotomayor- Obama</a:t>
            </a:r>
          </a:p>
          <a:p>
            <a:pPr>
              <a:spcBef>
                <a:spcPct val="50000"/>
              </a:spcBef>
            </a:pPr>
            <a:endParaRPr lang="en-US" sz="1800" dirty="0"/>
          </a:p>
          <a:p>
            <a:pPr>
              <a:spcBef>
                <a:spcPct val="50000"/>
              </a:spcBef>
            </a:pPr>
            <a:endParaRPr lang="en-US" sz="1800" dirty="0"/>
          </a:p>
          <a:p>
            <a:pPr>
              <a:spcBef>
                <a:spcPct val="50000"/>
              </a:spcBef>
            </a:pPr>
            <a:endParaRPr lang="en-US" sz="1800" dirty="0"/>
          </a:p>
          <a:p>
            <a:pPr>
              <a:spcBef>
                <a:spcPct val="50000"/>
              </a:spcBef>
            </a:pPr>
            <a:r>
              <a:rPr lang="en-US" sz="1800" dirty="0">
                <a:solidFill>
                  <a:schemeClr val="bg1"/>
                </a:solidFill>
              </a:rPr>
              <a:t>Elena Kagan- Obama</a:t>
            </a:r>
          </a:p>
          <a:p>
            <a:pPr>
              <a:spcBef>
                <a:spcPct val="50000"/>
              </a:spcBef>
            </a:pPr>
            <a:endParaRPr lang="en-US" sz="1800" dirty="0"/>
          </a:p>
          <a:p>
            <a:pPr>
              <a:spcBef>
                <a:spcPct val="50000"/>
              </a:spcBef>
            </a:pPr>
            <a:endParaRPr lang="en-US" sz="1800" dirty="0"/>
          </a:p>
          <a:p>
            <a:pPr>
              <a:spcBef>
                <a:spcPct val="50000"/>
              </a:spcBef>
            </a:pPr>
            <a:endParaRPr lang="en-US" sz="1800" dirty="0"/>
          </a:p>
          <a:p>
            <a:pPr>
              <a:spcBef>
                <a:spcPct val="50000"/>
              </a:spcBef>
            </a:pPr>
            <a:r>
              <a:rPr lang="en-US" sz="1800" dirty="0">
                <a:solidFill>
                  <a:schemeClr val="bg1"/>
                </a:solidFill>
              </a:rPr>
              <a:t>Neil Gorsuch – Trump</a:t>
            </a:r>
          </a:p>
          <a:p>
            <a:pPr>
              <a:spcBef>
                <a:spcPct val="50000"/>
              </a:spcBef>
            </a:pPr>
            <a:endParaRPr lang="en-US" sz="1800" dirty="0">
              <a:solidFill>
                <a:schemeClr val="bg1"/>
              </a:solidFill>
            </a:endParaRPr>
          </a:p>
          <a:p>
            <a:pPr>
              <a:spcBef>
                <a:spcPct val="50000"/>
              </a:spcBef>
            </a:pPr>
            <a:endParaRPr lang="en-US" sz="1800" dirty="0"/>
          </a:p>
          <a:p>
            <a:pPr>
              <a:spcBef>
                <a:spcPct val="50000"/>
              </a:spcBef>
            </a:pPr>
            <a:endParaRPr lang="en-US" sz="1800" dirty="0"/>
          </a:p>
          <a:p>
            <a:pPr>
              <a:spcBef>
                <a:spcPct val="50000"/>
              </a:spcBef>
            </a:pPr>
            <a:r>
              <a:rPr lang="en-US" sz="1800" dirty="0">
                <a:solidFill>
                  <a:schemeClr val="bg1"/>
                </a:solidFill>
              </a:rPr>
              <a:t>Brett Kavanaugh – Trump </a:t>
            </a:r>
          </a:p>
          <a:p>
            <a:pPr>
              <a:spcBef>
                <a:spcPct val="50000"/>
              </a:spcBef>
            </a:pPr>
            <a:endParaRPr lang="en-US" sz="1800" dirty="0"/>
          </a:p>
          <a:p>
            <a:pPr>
              <a:spcBef>
                <a:spcPct val="50000"/>
              </a:spcBef>
            </a:pPr>
            <a:endParaRPr lang="en-US" sz="1800" dirty="0"/>
          </a:p>
          <a:p>
            <a:pPr>
              <a:spcBef>
                <a:spcPct val="50000"/>
              </a:spcBef>
            </a:pPr>
            <a:endParaRPr lang="en-US" sz="1800" dirty="0"/>
          </a:p>
          <a:p>
            <a:pPr>
              <a:spcBef>
                <a:spcPct val="50000"/>
              </a:spcBef>
            </a:pPr>
            <a:endParaRPr lang="en-US" sz="800" dirty="0"/>
          </a:p>
        </p:txBody>
      </p:sp>
      <p:sp>
        <p:nvSpPr>
          <p:cNvPr id="4101" name="Text Box 6"/>
          <p:cNvSpPr txBox="1">
            <a:spLocks noChangeArrowheads="1"/>
          </p:cNvSpPr>
          <p:nvPr/>
        </p:nvSpPr>
        <p:spPr bwMode="auto">
          <a:xfrm>
            <a:off x="152400" y="2362200"/>
            <a:ext cx="2439990" cy="3305175"/>
          </a:xfrm>
          <a:prstGeom prst="rect">
            <a:avLst/>
          </a:prstGeom>
          <a:solidFill>
            <a:srgbClr val="6699FF"/>
          </a:solidFill>
          <a:ln w="12700">
            <a:solidFill>
              <a:schemeClr val="tx1"/>
            </a:solidFill>
            <a:miter lim="800000"/>
            <a:headEnd/>
            <a:tailEnd/>
          </a:ln>
        </p:spPr>
        <p:txBody>
          <a:bodyPr wrap="square">
            <a:spAutoFit/>
          </a:bodyPr>
          <a:lstStyle/>
          <a:p>
            <a:pPr>
              <a:spcBef>
                <a:spcPct val="50000"/>
              </a:spcBef>
            </a:pPr>
            <a:r>
              <a:rPr lang="en-US" sz="2000" dirty="0">
                <a:solidFill>
                  <a:schemeClr val="bg1"/>
                </a:solidFill>
              </a:rPr>
              <a:t>Chief Justice John Roberts</a:t>
            </a:r>
          </a:p>
          <a:p>
            <a:pPr>
              <a:spcBef>
                <a:spcPct val="50000"/>
              </a:spcBef>
            </a:pPr>
            <a:endParaRPr lang="en-US" sz="2000" dirty="0"/>
          </a:p>
          <a:p>
            <a:pPr>
              <a:spcBef>
                <a:spcPct val="50000"/>
              </a:spcBef>
            </a:pPr>
            <a:endParaRPr lang="en-US" sz="2000" dirty="0"/>
          </a:p>
          <a:p>
            <a:pPr>
              <a:spcBef>
                <a:spcPct val="50000"/>
              </a:spcBef>
            </a:pPr>
            <a:endParaRPr lang="en-US" sz="2000" dirty="0"/>
          </a:p>
          <a:p>
            <a:pPr>
              <a:spcBef>
                <a:spcPct val="50000"/>
              </a:spcBef>
            </a:pPr>
            <a:endParaRPr lang="en-US" sz="2000" dirty="0"/>
          </a:p>
          <a:p>
            <a:pPr>
              <a:spcBef>
                <a:spcPct val="50000"/>
              </a:spcBef>
            </a:pPr>
            <a:r>
              <a:rPr lang="en-US" sz="2000" dirty="0">
                <a:solidFill>
                  <a:schemeClr val="bg1"/>
                </a:solidFill>
              </a:rPr>
              <a:t>Appointed by George W. Bush</a:t>
            </a:r>
          </a:p>
        </p:txBody>
      </p:sp>
      <p:pic>
        <p:nvPicPr>
          <p:cNvPr id="4102" name="Picture 7" descr="Judge%20John%20Roberts"/>
          <p:cNvPicPr>
            <a:picLocks noChangeAspect="1" noChangeArrowheads="1"/>
          </p:cNvPicPr>
          <p:nvPr/>
        </p:nvPicPr>
        <p:blipFill>
          <a:blip r:embed="rId3" cstate="print"/>
          <a:srcRect/>
          <a:stretch>
            <a:fillRect/>
          </a:stretch>
        </p:blipFill>
        <p:spPr bwMode="auto">
          <a:xfrm>
            <a:off x="609600" y="3048000"/>
            <a:ext cx="1350963" cy="1951038"/>
          </a:xfrm>
          <a:prstGeom prst="rect">
            <a:avLst/>
          </a:prstGeom>
          <a:solidFill>
            <a:srgbClr val="6699FF"/>
          </a:solidFill>
          <a:ln w="57150">
            <a:solidFill>
              <a:srgbClr val="000000"/>
            </a:solidFill>
            <a:miter lim="800000"/>
            <a:headEnd/>
            <a:tailEnd/>
          </a:ln>
        </p:spPr>
      </p:pic>
      <p:sp>
        <p:nvSpPr>
          <p:cNvPr id="4103" name="WordArt 8"/>
          <p:cNvSpPr>
            <a:spLocks noChangeArrowheads="1" noChangeShapeType="1" noTextEdit="1"/>
          </p:cNvSpPr>
          <p:nvPr/>
        </p:nvSpPr>
        <p:spPr bwMode="auto">
          <a:xfrm>
            <a:off x="152400" y="609600"/>
            <a:ext cx="2514600" cy="1295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The Current </a:t>
            </a:r>
          </a:p>
          <a:p>
            <a:pPr algn="ctr"/>
            <a:r>
              <a:rPr lang="en-US" sz="3600" kern="10">
                <a:ln w="9525">
                  <a:solidFill>
                    <a:srgbClr val="000000"/>
                  </a:solidFill>
                  <a:round/>
                  <a:headEnd/>
                  <a:tailEnd/>
                </a:ln>
                <a:latin typeface="Arial Black"/>
              </a:rPr>
              <a:t>Supreme Court</a:t>
            </a:r>
          </a:p>
        </p:txBody>
      </p:sp>
      <p:pic>
        <p:nvPicPr>
          <p:cNvPr id="4104" name="Picture 9" descr="File:Sonia Sotomayor in SCOTUS robe crop.jpg">
            <a:hlinkClick r:id="rId4"/>
          </p:cNvPr>
          <p:cNvPicPr>
            <a:picLocks noChangeAspect="1" noChangeArrowheads="1"/>
          </p:cNvPicPr>
          <p:nvPr/>
        </p:nvPicPr>
        <p:blipFill>
          <a:blip r:embed="rId5" cstate="print"/>
          <a:srcRect/>
          <a:stretch>
            <a:fillRect/>
          </a:stretch>
        </p:blipFill>
        <p:spPr bwMode="auto">
          <a:xfrm>
            <a:off x="6110377" y="372758"/>
            <a:ext cx="1038225" cy="1295400"/>
          </a:xfrm>
          <a:prstGeom prst="rect">
            <a:avLst/>
          </a:prstGeom>
          <a:noFill/>
          <a:ln w="9525">
            <a:noFill/>
            <a:miter lim="800000"/>
            <a:headEnd/>
            <a:tailEnd/>
          </a:ln>
        </p:spPr>
      </p:pic>
      <p:pic>
        <p:nvPicPr>
          <p:cNvPr id="4105" name="Picture 10" descr="File:Ruth Bader Ginsburg official SCOTUS portrait crop.jpg">
            <a:hlinkClick r:id="rId6"/>
          </p:cNvPr>
          <p:cNvPicPr>
            <a:picLocks noChangeAspect="1" noChangeArrowheads="1"/>
          </p:cNvPicPr>
          <p:nvPr/>
        </p:nvPicPr>
        <p:blipFill>
          <a:blip r:embed="rId7" cstate="print"/>
          <a:srcRect/>
          <a:stretch>
            <a:fillRect/>
          </a:stretch>
        </p:blipFill>
        <p:spPr bwMode="auto">
          <a:xfrm>
            <a:off x="2957241" y="2056693"/>
            <a:ext cx="950913" cy="1190625"/>
          </a:xfrm>
          <a:prstGeom prst="rect">
            <a:avLst/>
          </a:prstGeom>
          <a:noFill/>
          <a:ln w="9525">
            <a:noFill/>
            <a:miter lim="800000"/>
            <a:headEnd/>
            <a:tailEnd/>
          </a:ln>
        </p:spPr>
      </p:pic>
      <p:pic>
        <p:nvPicPr>
          <p:cNvPr id="4106" name="Picture 11" descr="File:Clarence Thomas official SCOTUS portrait crop.jpg">
            <a:hlinkClick r:id="rId8"/>
          </p:cNvPr>
          <p:cNvPicPr>
            <a:picLocks noChangeAspect="1" noChangeArrowheads="1"/>
          </p:cNvPicPr>
          <p:nvPr/>
        </p:nvPicPr>
        <p:blipFill>
          <a:blip r:embed="rId9" cstate="print"/>
          <a:srcRect/>
          <a:stretch>
            <a:fillRect/>
          </a:stretch>
        </p:blipFill>
        <p:spPr bwMode="auto">
          <a:xfrm>
            <a:off x="2957241" y="384990"/>
            <a:ext cx="1004888" cy="1257300"/>
          </a:xfrm>
          <a:prstGeom prst="rect">
            <a:avLst/>
          </a:prstGeom>
          <a:noFill/>
          <a:ln w="9525">
            <a:noFill/>
            <a:miter lim="800000"/>
            <a:headEnd/>
            <a:tailEnd/>
          </a:ln>
        </p:spPr>
      </p:pic>
      <p:pic>
        <p:nvPicPr>
          <p:cNvPr id="4107" name="Picture 12" descr="File:Stephen Breyer official SCOTUS portrait crop.jpg">
            <a:hlinkClick r:id="rId10"/>
          </p:cNvPr>
          <p:cNvPicPr>
            <a:picLocks noChangeAspect="1" noChangeArrowheads="1"/>
          </p:cNvPicPr>
          <p:nvPr/>
        </p:nvPicPr>
        <p:blipFill>
          <a:blip r:embed="rId11" cstate="print"/>
          <a:srcRect/>
          <a:stretch>
            <a:fillRect/>
          </a:stretch>
        </p:blipFill>
        <p:spPr bwMode="auto">
          <a:xfrm>
            <a:off x="2983613" y="3655204"/>
            <a:ext cx="1035050" cy="1295400"/>
          </a:xfrm>
          <a:prstGeom prst="rect">
            <a:avLst/>
          </a:prstGeom>
          <a:noFill/>
          <a:ln w="9525">
            <a:noFill/>
            <a:miter lim="800000"/>
            <a:headEnd/>
            <a:tailEnd/>
          </a:ln>
        </p:spPr>
      </p:pic>
      <p:pic>
        <p:nvPicPr>
          <p:cNvPr id="4108" name="Picture 13" descr="010_alito_cropped"/>
          <p:cNvPicPr>
            <a:picLocks noChangeAspect="1" noChangeArrowheads="1"/>
          </p:cNvPicPr>
          <p:nvPr/>
        </p:nvPicPr>
        <p:blipFill>
          <a:blip r:embed="rId12" cstate="print"/>
          <a:srcRect/>
          <a:stretch>
            <a:fillRect/>
          </a:stretch>
        </p:blipFill>
        <p:spPr bwMode="auto">
          <a:xfrm>
            <a:off x="2877595" y="5297494"/>
            <a:ext cx="1035050" cy="1295400"/>
          </a:xfrm>
          <a:prstGeom prst="rect">
            <a:avLst/>
          </a:prstGeom>
          <a:noFill/>
          <a:ln w="9525">
            <a:noFill/>
            <a:miter lim="800000"/>
            <a:headEnd/>
            <a:tailEnd/>
          </a:ln>
        </p:spPr>
      </p:pic>
      <p:pic>
        <p:nvPicPr>
          <p:cNvPr id="4111" name="Picture 17" descr="File:Kagan 10-1-2010.jpg">
            <a:hlinkClick r:id="rId13"/>
          </p:cNvPr>
          <p:cNvPicPr>
            <a:picLocks noChangeAspect="1" noChangeArrowheads="1"/>
          </p:cNvPicPr>
          <p:nvPr/>
        </p:nvPicPr>
        <p:blipFill>
          <a:blip r:embed="rId14" cstate="print"/>
          <a:srcRect/>
          <a:stretch>
            <a:fillRect/>
          </a:stretch>
        </p:blipFill>
        <p:spPr bwMode="auto">
          <a:xfrm>
            <a:off x="6047819" y="2009251"/>
            <a:ext cx="1039813" cy="1371600"/>
          </a:xfrm>
          <a:prstGeom prst="rect">
            <a:avLst/>
          </a:prstGeom>
          <a:noFill/>
          <a:ln w="9525">
            <a:noFill/>
            <a:miter lim="800000"/>
            <a:headEnd/>
            <a:tailEnd/>
          </a:ln>
        </p:spPr>
      </p:pic>
      <p:pic>
        <p:nvPicPr>
          <p:cNvPr id="1026" name="Picture 2" descr="Neil M. Gorsuch, Associate Justic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19889" y="3666071"/>
            <a:ext cx="1219200" cy="13617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40F8293-42EE-417B-BD4A-663EBEF4F19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30938" y="5337679"/>
            <a:ext cx="1165226" cy="1455083"/>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A0FB-FE1A-4718-989B-53FBCE2105A8}"/>
              </a:ext>
            </a:extLst>
          </p:cNvPr>
          <p:cNvSpPr>
            <a:spLocks noGrp="1"/>
          </p:cNvSpPr>
          <p:nvPr>
            <p:ph type="title"/>
          </p:nvPr>
        </p:nvSpPr>
        <p:spPr>
          <a:xfrm>
            <a:off x="381000" y="152400"/>
            <a:ext cx="8382000" cy="838200"/>
          </a:xfrm>
        </p:spPr>
        <p:txBody>
          <a:bodyPr/>
          <a:lstStyle/>
          <a:p>
            <a:r>
              <a:rPr lang="en-US" dirty="0"/>
              <a:t>How the Court Operates</a:t>
            </a:r>
          </a:p>
        </p:txBody>
      </p:sp>
      <p:sp>
        <p:nvSpPr>
          <p:cNvPr id="3" name="Content Placeholder 2">
            <a:extLst>
              <a:ext uri="{FF2B5EF4-FFF2-40B4-BE49-F238E27FC236}">
                <a16:creationId xmlns:a16="http://schemas.microsoft.com/office/drawing/2014/main" id="{2F4D53A1-B381-4CF8-9D45-CA920066390E}"/>
              </a:ext>
            </a:extLst>
          </p:cNvPr>
          <p:cNvSpPr>
            <a:spLocks noGrp="1"/>
          </p:cNvSpPr>
          <p:nvPr>
            <p:ph idx="1"/>
          </p:nvPr>
        </p:nvSpPr>
        <p:spPr>
          <a:xfrm>
            <a:off x="381000" y="990600"/>
            <a:ext cx="8382000" cy="5715000"/>
          </a:xfrm>
        </p:spPr>
        <p:txBody>
          <a:bodyPr/>
          <a:lstStyle/>
          <a:p>
            <a:r>
              <a:rPr lang="en-US" b="1" dirty="0"/>
              <a:t>Minority or Dissenting Opinion:</a:t>
            </a:r>
            <a:endParaRPr lang="en-US" dirty="0"/>
          </a:p>
          <a:p>
            <a:pPr lvl="1"/>
            <a:r>
              <a:rPr lang="en-US" b="1" dirty="0"/>
              <a:t>One to four justices voted against the final decision.  They can explain why in their own essays and hope that the legal community will use the logic for further debates about the issue being resolved.</a:t>
            </a:r>
            <a:endParaRPr lang="en-US" dirty="0"/>
          </a:p>
          <a:p>
            <a:r>
              <a:rPr lang="en-US" b="1" dirty="0"/>
              <a:t>Concurring Opinion:</a:t>
            </a:r>
            <a:endParaRPr lang="en-US" dirty="0"/>
          </a:p>
          <a:p>
            <a:pPr lvl="1"/>
            <a:r>
              <a:rPr lang="en-US" b="1" dirty="0"/>
              <a:t>Any justice from the majority group can present a more personal interpretation of the case.  This is usually done when a member of the majority doesn’t agree with everything in the Majority Opinion, or wants to add a personal interpretation of that decision.</a:t>
            </a:r>
            <a:endParaRPr lang="en-US" dirty="0"/>
          </a:p>
          <a:p>
            <a:endParaRPr lang="en-US" dirty="0"/>
          </a:p>
        </p:txBody>
      </p:sp>
    </p:spTree>
    <p:extLst>
      <p:ext uri="{BB962C8B-B14F-4D97-AF65-F5344CB8AC3E}">
        <p14:creationId xmlns:p14="http://schemas.microsoft.com/office/powerpoint/2010/main" val="297457766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A0FB-FE1A-4718-989B-53FBCE2105A8}"/>
              </a:ext>
            </a:extLst>
          </p:cNvPr>
          <p:cNvSpPr>
            <a:spLocks noGrp="1"/>
          </p:cNvSpPr>
          <p:nvPr>
            <p:ph type="title"/>
          </p:nvPr>
        </p:nvSpPr>
        <p:spPr>
          <a:xfrm>
            <a:off x="381000" y="152400"/>
            <a:ext cx="8382000" cy="838200"/>
          </a:xfrm>
        </p:spPr>
        <p:txBody>
          <a:bodyPr/>
          <a:lstStyle/>
          <a:p>
            <a:r>
              <a:rPr lang="en-US" dirty="0"/>
              <a:t>How the Court Operates</a:t>
            </a:r>
          </a:p>
        </p:txBody>
      </p:sp>
      <p:sp>
        <p:nvSpPr>
          <p:cNvPr id="3" name="Content Placeholder 2">
            <a:extLst>
              <a:ext uri="{FF2B5EF4-FFF2-40B4-BE49-F238E27FC236}">
                <a16:creationId xmlns:a16="http://schemas.microsoft.com/office/drawing/2014/main" id="{2F4D53A1-B381-4CF8-9D45-CA920066390E}"/>
              </a:ext>
            </a:extLst>
          </p:cNvPr>
          <p:cNvSpPr>
            <a:spLocks noGrp="1"/>
          </p:cNvSpPr>
          <p:nvPr>
            <p:ph idx="1"/>
          </p:nvPr>
        </p:nvSpPr>
        <p:spPr>
          <a:xfrm>
            <a:off x="381000" y="990600"/>
            <a:ext cx="8610600" cy="5715000"/>
          </a:xfrm>
        </p:spPr>
        <p:txBody>
          <a:bodyPr/>
          <a:lstStyle/>
          <a:p>
            <a:r>
              <a:rPr lang="en-US" b="1" i="1" dirty="0"/>
              <a:t>Per Curium</a:t>
            </a:r>
            <a:r>
              <a:rPr lang="en-US" b="1" dirty="0"/>
              <a:t> Decision:</a:t>
            </a:r>
            <a:endParaRPr lang="en-US" dirty="0"/>
          </a:p>
          <a:p>
            <a:pPr lvl="1"/>
            <a:r>
              <a:rPr lang="en-US" sz="2400" b="1" dirty="0"/>
              <a:t>The Supreme Court members might not publish an opinion statement about a case. They only say which side won.  This usually means that the court has agreed with lower court’s interpretations and they feel that another opinion statement is redundant or unnecessary.</a:t>
            </a:r>
            <a:endParaRPr lang="en-US" sz="2400" dirty="0"/>
          </a:p>
          <a:p>
            <a:r>
              <a:rPr lang="en-US" b="1" i="1" dirty="0"/>
              <a:t>Amicus Curiae </a:t>
            </a:r>
            <a:r>
              <a:rPr lang="en-US" b="1" dirty="0"/>
              <a:t>Briefs </a:t>
            </a:r>
            <a:r>
              <a:rPr lang="en-US" sz="2400" b="1" dirty="0"/>
              <a:t>(“Friends of the Court” Essays)</a:t>
            </a:r>
            <a:endParaRPr lang="en-US" sz="2400" dirty="0"/>
          </a:p>
          <a:p>
            <a:pPr lvl="1"/>
            <a:r>
              <a:rPr lang="en-US" sz="2400" b="1" dirty="0"/>
              <a:t>Legal groups from around the political spectrum discover that they have a vested interest in a case being heard by federal courts.  They submit arguments to the Court requesting that the court emphasize issues of concern.  These summaries help the Court see the implications of various possible decisions they might make on a case.</a:t>
            </a:r>
            <a:endParaRPr lang="en-US" sz="2400" dirty="0"/>
          </a:p>
          <a:p>
            <a:endParaRPr lang="en-US" dirty="0"/>
          </a:p>
        </p:txBody>
      </p:sp>
    </p:spTree>
    <p:extLst>
      <p:ext uri="{BB962C8B-B14F-4D97-AF65-F5344CB8AC3E}">
        <p14:creationId xmlns:p14="http://schemas.microsoft.com/office/powerpoint/2010/main" val="242786429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2000" y="381000"/>
            <a:ext cx="7772400" cy="1143000"/>
          </a:xfrm>
        </p:spPr>
        <p:txBody>
          <a:bodyPr/>
          <a:lstStyle/>
          <a:p>
            <a:r>
              <a:rPr lang="en-US" sz="4000" b="1">
                <a:latin typeface="Maiandra GD" pitchFamily="34" charset="0"/>
              </a:rPr>
              <a:t>Can Federal Court Decisions be Undone??</a:t>
            </a:r>
          </a:p>
        </p:txBody>
      </p:sp>
      <p:sp>
        <p:nvSpPr>
          <p:cNvPr id="29699" name="Rectangle 3"/>
          <p:cNvSpPr>
            <a:spLocks noGrp="1" noChangeArrowheads="1"/>
          </p:cNvSpPr>
          <p:nvPr>
            <p:ph type="body" idx="1"/>
          </p:nvPr>
        </p:nvSpPr>
        <p:spPr>
          <a:xfrm>
            <a:off x="609600" y="1600200"/>
            <a:ext cx="8229600" cy="4953000"/>
          </a:xfrm>
        </p:spPr>
        <p:txBody>
          <a:bodyPr/>
          <a:lstStyle/>
          <a:p>
            <a:pPr>
              <a:lnSpc>
                <a:spcPct val="80000"/>
              </a:lnSpc>
            </a:pPr>
            <a:r>
              <a:rPr lang="en-US" sz="2800" u="sng">
                <a:latin typeface="Maiandra GD" pitchFamily="34" charset="0"/>
              </a:rPr>
              <a:t>No</a:t>
            </a:r>
            <a:r>
              <a:rPr lang="en-US" sz="2800">
                <a:latin typeface="Maiandra GD" pitchFamily="34" charset="0"/>
              </a:rPr>
              <a:t>, not officially, but </a:t>
            </a:r>
            <a:r>
              <a:rPr lang="en-US" sz="2800" u="sng">
                <a:latin typeface="Maiandra GD" pitchFamily="34" charset="0"/>
              </a:rPr>
              <a:t>yes</a:t>
            </a:r>
            <a:r>
              <a:rPr lang="en-US" sz="2800">
                <a:latin typeface="Maiandra GD" pitchFamily="34" charset="0"/>
              </a:rPr>
              <a:t> in these ways</a:t>
            </a:r>
          </a:p>
          <a:p>
            <a:pPr lvl="1">
              <a:lnSpc>
                <a:spcPct val="80000"/>
              </a:lnSpc>
            </a:pPr>
            <a:r>
              <a:rPr lang="en-US" sz="2400">
                <a:solidFill>
                  <a:schemeClr val="accent2"/>
                </a:solidFill>
                <a:latin typeface="Maiandra GD" pitchFamily="34" charset="0"/>
              </a:rPr>
              <a:t>By changing the number of judges and/or justices</a:t>
            </a:r>
            <a:r>
              <a:rPr lang="en-US" sz="2400">
                <a:latin typeface="Maiandra GD" pitchFamily="34" charset="0"/>
              </a:rPr>
              <a:t> </a:t>
            </a:r>
          </a:p>
          <a:p>
            <a:pPr lvl="2">
              <a:lnSpc>
                <a:spcPct val="80000"/>
              </a:lnSpc>
            </a:pPr>
            <a:r>
              <a:rPr lang="en-US" sz="2000">
                <a:latin typeface="Maiandra GD" pitchFamily="34" charset="0"/>
              </a:rPr>
              <a:t>FDR and court packing</a:t>
            </a:r>
          </a:p>
          <a:p>
            <a:pPr lvl="1">
              <a:lnSpc>
                <a:spcPct val="80000"/>
              </a:lnSpc>
            </a:pPr>
            <a:r>
              <a:rPr lang="en-US" sz="2400">
                <a:solidFill>
                  <a:schemeClr val="accent2"/>
                </a:solidFill>
                <a:latin typeface="Maiandra GD" pitchFamily="34" charset="0"/>
              </a:rPr>
              <a:t>By revising legislation in Congress at a later date </a:t>
            </a:r>
          </a:p>
          <a:p>
            <a:pPr lvl="2">
              <a:lnSpc>
                <a:spcPct val="80000"/>
              </a:lnSpc>
            </a:pPr>
            <a:r>
              <a:rPr lang="en-US" sz="2000">
                <a:latin typeface="Maiandra GD" pitchFamily="34" charset="0"/>
              </a:rPr>
              <a:t>When there are new members on Court</a:t>
            </a:r>
          </a:p>
          <a:p>
            <a:pPr lvl="1">
              <a:lnSpc>
                <a:spcPct val="80000"/>
              </a:lnSpc>
            </a:pPr>
            <a:r>
              <a:rPr lang="en-US" sz="2400">
                <a:solidFill>
                  <a:schemeClr val="accent2"/>
                </a:solidFill>
                <a:latin typeface="Maiandra GD" pitchFamily="34" charset="0"/>
              </a:rPr>
              <a:t>By amending the Constitution</a:t>
            </a:r>
            <a:r>
              <a:rPr lang="en-US" sz="2400">
                <a:latin typeface="Maiandra GD" pitchFamily="34" charset="0"/>
              </a:rPr>
              <a:t> </a:t>
            </a:r>
          </a:p>
          <a:p>
            <a:pPr lvl="2">
              <a:lnSpc>
                <a:spcPct val="80000"/>
              </a:lnSpc>
            </a:pPr>
            <a:r>
              <a:rPr lang="en-US" sz="2000">
                <a:latin typeface="Maiandra GD" pitchFamily="34" charset="0"/>
              </a:rPr>
              <a:t>This would supersede all rulings by Court on subject</a:t>
            </a:r>
          </a:p>
          <a:p>
            <a:pPr lvl="1">
              <a:lnSpc>
                <a:spcPct val="80000"/>
              </a:lnSpc>
            </a:pPr>
            <a:r>
              <a:rPr lang="en-US" sz="2400">
                <a:solidFill>
                  <a:schemeClr val="accent2"/>
                </a:solidFill>
                <a:latin typeface="Maiandra GD" pitchFamily="34" charset="0"/>
              </a:rPr>
              <a:t>By altering the jurisdiction of the Court</a:t>
            </a:r>
          </a:p>
          <a:p>
            <a:pPr lvl="2">
              <a:lnSpc>
                <a:spcPct val="80000"/>
              </a:lnSpc>
            </a:pPr>
            <a:r>
              <a:rPr lang="en-US" sz="2000">
                <a:latin typeface="Maiandra GD" pitchFamily="34" charset="0"/>
              </a:rPr>
              <a:t>Congress may do this but only in lower federal courts, not Supreme Court</a:t>
            </a:r>
          </a:p>
          <a:p>
            <a:pPr lvl="2">
              <a:lnSpc>
                <a:spcPct val="80000"/>
              </a:lnSpc>
            </a:pPr>
            <a:r>
              <a:rPr lang="en-US" sz="2000">
                <a:latin typeface="Maiandra GD" pitchFamily="34" charset="0"/>
              </a:rPr>
              <a:t>Causes difficulties in checks and balances</a:t>
            </a:r>
          </a:p>
          <a:p>
            <a:pPr lvl="1">
              <a:lnSpc>
                <a:spcPct val="80000"/>
              </a:lnSpc>
            </a:pPr>
            <a:r>
              <a:rPr lang="en-US" sz="2400">
                <a:solidFill>
                  <a:schemeClr val="accent2"/>
                </a:solidFill>
                <a:latin typeface="Maiandra GD" pitchFamily="34" charset="0"/>
              </a:rPr>
              <a:t>By restricting the remedies of the Court</a:t>
            </a:r>
          </a:p>
          <a:p>
            <a:pPr lvl="2">
              <a:lnSpc>
                <a:spcPct val="80000"/>
              </a:lnSpc>
            </a:pPr>
            <a:r>
              <a:rPr lang="en-US" sz="2000">
                <a:latin typeface="Maiandra GD" pitchFamily="34" charset="0"/>
              </a:rPr>
              <a:t>Executive branch refuses to enforce the ruling</a:t>
            </a:r>
          </a:p>
          <a:p>
            <a:pPr lvl="3">
              <a:lnSpc>
                <a:spcPct val="80000"/>
              </a:lnSpc>
            </a:pPr>
            <a:r>
              <a:rPr lang="en-US" sz="1800">
                <a:latin typeface="Maiandra GD" pitchFamily="34" charset="0"/>
              </a:rPr>
              <a:t>Jackson and Indian Removal Act</a:t>
            </a:r>
          </a:p>
          <a:p>
            <a:pPr lvl="2">
              <a:lnSpc>
                <a:spcPct val="80000"/>
              </a:lnSpc>
            </a:pPr>
            <a:r>
              <a:rPr lang="en-US" sz="2000">
                <a:latin typeface="Maiandra GD" pitchFamily="34" charset="0"/>
              </a:rPr>
              <a:t>Causes difficulties in checks and balance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2000" y="228600"/>
            <a:ext cx="7772400" cy="1143000"/>
          </a:xfrm>
        </p:spPr>
        <p:txBody>
          <a:bodyPr/>
          <a:lstStyle/>
          <a:p>
            <a:r>
              <a:rPr lang="en-US" b="1">
                <a:latin typeface="Maiandra GD" pitchFamily="34" charset="0"/>
              </a:rPr>
              <a:t>Politics and the Federal Courts</a:t>
            </a:r>
          </a:p>
        </p:txBody>
      </p:sp>
      <p:sp>
        <p:nvSpPr>
          <p:cNvPr id="30723" name="Rectangle 3"/>
          <p:cNvSpPr>
            <a:spLocks noGrp="1" noChangeArrowheads="1"/>
          </p:cNvSpPr>
          <p:nvPr>
            <p:ph type="body" idx="1"/>
          </p:nvPr>
        </p:nvSpPr>
        <p:spPr>
          <a:xfrm>
            <a:off x="762000" y="1371600"/>
            <a:ext cx="8077200" cy="5181600"/>
          </a:xfrm>
        </p:spPr>
        <p:txBody>
          <a:bodyPr/>
          <a:lstStyle/>
          <a:p>
            <a:pPr>
              <a:lnSpc>
                <a:spcPct val="80000"/>
              </a:lnSpc>
            </a:pPr>
            <a:r>
              <a:rPr lang="en-US" sz="2400">
                <a:latin typeface="Maiandra GD" pitchFamily="34" charset="0"/>
              </a:rPr>
              <a:t>The Judicial Branch was designed to be above politics but politics still plays a major role in many judicial decisions</a:t>
            </a:r>
          </a:p>
          <a:p>
            <a:pPr>
              <a:lnSpc>
                <a:spcPct val="80000"/>
              </a:lnSpc>
            </a:pPr>
            <a:r>
              <a:rPr lang="en-US" sz="2400" b="1">
                <a:solidFill>
                  <a:schemeClr val="accent2"/>
                </a:solidFill>
                <a:latin typeface="Maiandra GD" pitchFamily="34" charset="0"/>
              </a:rPr>
              <a:t>Appointments by Executive Branch</a:t>
            </a:r>
          </a:p>
          <a:p>
            <a:pPr>
              <a:lnSpc>
                <a:spcPct val="80000"/>
              </a:lnSpc>
            </a:pPr>
            <a:r>
              <a:rPr lang="en-US" sz="2400" b="1">
                <a:solidFill>
                  <a:schemeClr val="accent2"/>
                </a:solidFill>
                <a:latin typeface="Maiandra GD" pitchFamily="34" charset="0"/>
              </a:rPr>
              <a:t>Confirmation hearings by Senate</a:t>
            </a:r>
          </a:p>
          <a:p>
            <a:pPr>
              <a:lnSpc>
                <a:spcPct val="80000"/>
              </a:lnSpc>
            </a:pPr>
            <a:r>
              <a:rPr lang="en-US" sz="2400" b="1">
                <a:solidFill>
                  <a:schemeClr val="accent2"/>
                </a:solidFill>
                <a:latin typeface="Maiandra GD" pitchFamily="34" charset="0"/>
              </a:rPr>
              <a:t>Political beliefs of judges and justices</a:t>
            </a:r>
          </a:p>
          <a:p>
            <a:pPr lvl="1">
              <a:lnSpc>
                <a:spcPct val="80000"/>
              </a:lnSpc>
            </a:pPr>
            <a:r>
              <a:rPr lang="en-US" sz="2400">
                <a:latin typeface="Maiandra GD" pitchFamily="34" charset="0"/>
              </a:rPr>
              <a:t>What should be considered when cases are being decided?</a:t>
            </a:r>
          </a:p>
          <a:p>
            <a:pPr lvl="1">
              <a:lnSpc>
                <a:spcPct val="80000"/>
              </a:lnSpc>
            </a:pPr>
            <a:r>
              <a:rPr lang="en-US" sz="2400">
                <a:latin typeface="Maiandra GD" pitchFamily="34" charset="0"/>
              </a:rPr>
              <a:t>Should the Constitution be the only thing considered upon deciding a case?</a:t>
            </a:r>
          </a:p>
          <a:p>
            <a:pPr lvl="1">
              <a:lnSpc>
                <a:spcPct val="80000"/>
              </a:lnSpc>
            </a:pPr>
            <a:r>
              <a:rPr lang="en-US" sz="2400">
                <a:latin typeface="Maiandra GD" pitchFamily="34" charset="0"/>
              </a:rPr>
              <a:t>How much power should federal judges have?</a:t>
            </a:r>
          </a:p>
          <a:p>
            <a:pPr lvl="1">
              <a:lnSpc>
                <a:spcPct val="80000"/>
              </a:lnSpc>
            </a:pPr>
            <a:r>
              <a:rPr lang="en-US" sz="2400">
                <a:latin typeface="Maiandra GD" pitchFamily="34" charset="0"/>
              </a:rPr>
              <a:t>What should they use when deciding a case?</a:t>
            </a:r>
            <a:endParaRPr lang="en-US" sz="2400">
              <a:solidFill>
                <a:schemeClr val="accent2"/>
              </a:solidFill>
              <a:latin typeface="Maiandra GD" pitchFamily="34" charset="0"/>
            </a:endParaRPr>
          </a:p>
          <a:p>
            <a:pPr lvl="2">
              <a:lnSpc>
                <a:spcPct val="80000"/>
              </a:lnSpc>
            </a:pPr>
            <a:r>
              <a:rPr lang="en-US" b="1">
                <a:solidFill>
                  <a:srgbClr val="FF0000"/>
                </a:solidFill>
                <a:latin typeface="Maiandra GD" pitchFamily="34" charset="0"/>
              </a:rPr>
              <a:t>Judicial restraint or constructivism</a:t>
            </a:r>
          </a:p>
          <a:p>
            <a:pPr lvl="2">
              <a:lnSpc>
                <a:spcPct val="80000"/>
              </a:lnSpc>
            </a:pPr>
            <a:r>
              <a:rPr lang="en-US" b="1">
                <a:solidFill>
                  <a:srgbClr val="FF0000"/>
                </a:solidFill>
                <a:latin typeface="Maiandra GD" pitchFamily="34" charset="0"/>
              </a:rPr>
              <a:t>Judicial activism</a:t>
            </a:r>
          </a:p>
          <a:p>
            <a:pPr>
              <a:lnSpc>
                <a:spcPct val="80000"/>
              </a:lnSpc>
            </a:pPr>
            <a:endParaRPr lang="en-US" sz="24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38200" y="228600"/>
            <a:ext cx="7772400" cy="838200"/>
          </a:xfrm>
        </p:spPr>
        <p:txBody>
          <a:bodyPr/>
          <a:lstStyle/>
          <a:p>
            <a:r>
              <a:rPr lang="en-US" sz="3200" b="1" dirty="0">
                <a:latin typeface="Maiandra GD" pitchFamily="34" charset="0"/>
              </a:rPr>
              <a:t>Judicial Restraint</a:t>
            </a:r>
          </a:p>
        </p:txBody>
      </p:sp>
      <p:sp>
        <p:nvSpPr>
          <p:cNvPr id="31747" name="Rectangle 3"/>
          <p:cNvSpPr>
            <a:spLocks noGrp="1" noChangeArrowheads="1"/>
          </p:cNvSpPr>
          <p:nvPr>
            <p:ph type="body" idx="1"/>
          </p:nvPr>
        </p:nvSpPr>
        <p:spPr>
          <a:xfrm>
            <a:off x="304800" y="914400"/>
            <a:ext cx="4876800" cy="5486400"/>
          </a:xfrm>
        </p:spPr>
        <p:txBody>
          <a:bodyPr/>
          <a:lstStyle/>
          <a:p>
            <a:r>
              <a:rPr lang="en-US" sz="2400">
                <a:latin typeface="Maiandra GD" pitchFamily="34" charset="0"/>
              </a:rPr>
              <a:t>The view that the justices and judges </a:t>
            </a:r>
            <a:r>
              <a:rPr lang="en-US" sz="2400" b="1" u="sng">
                <a:solidFill>
                  <a:schemeClr val="accent2"/>
                </a:solidFill>
                <a:latin typeface="Maiandra GD" pitchFamily="34" charset="0"/>
              </a:rPr>
              <a:t>should not</a:t>
            </a:r>
            <a:r>
              <a:rPr lang="en-US" sz="2400">
                <a:solidFill>
                  <a:schemeClr val="accent2"/>
                </a:solidFill>
                <a:latin typeface="Maiandra GD" pitchFamily="34" charset="0"/>
              </a:rPr>
              <a:t> read the their own philosophies or policy preferences into the Constitution and laws </a:t>
            </a:r>
          </a:p>
          <a:p>
            <a:r>
              <a:rPr lang="en-US" sz="2400">
                <a:latin typeface="Maiandra GD" pitchFamily="34" charset="0"/>
              </a:rPr>
              <a:t>Judges should whenever reasonably possible construe the law </a:t>
            </a:r>
            <a:r>
              <a:rPr lang="en-US" sz="2400">
                <a:solidFill>
                  <a:schemeClr val="accent2"/>
                </a:solidFill>
                <a:latin typeface="Maiandra GD" pitchFamily="34" charset="0"/>
              </a:rPr>
              <a:t>so as to avoid second guessing</a:t>
            </a:r>
            <a:r>
              <a:rPr lang="en-US" sz="2400">
                <a:latin typeface="Maiandra GD" pitchFamily="34" charset="0"/>
              </a:rPr>
              <a:t> the policy decisions made by other governmental institutions such as Congress, the President and state governments within their constitutional spheres of authority. </a:t>
            </a:r>
            <a:endParaRPr lang="en-US" sz="2400"/>
          </a:p>
        </p:txBody>
      </p:sp>
      <p:pic>
        <p:nvPicPr>
          <p:cNvPr id="31748" name="Picture 5" descr="constitution-01"/>
          <p:cNvPicPr>
            <a:picLocks noChangeAspect="1" noChangeArrowheads="1"/>
          </p:cNvPicPr>
          <p:nvPr/>
        </p:nvPicPr>
        <p:blipFill>
          <a:blip r:embed="rId2" cstate="print"/>
          <a:srcRect/>
          <a:stretch>
            <a:fillRect/>
          </a:stretch>
        </p:blipFill>
        <p:spPr bwMode="auto">
          <a:xfrm>
            <a:off x="5445125" y="1371600"/>
            <a:ext cx="3424238" cy="4191000"/>
          </a:xfrm>
          <a:prstGeom prst="rect">
            <a:avLst/>
          </a:prstGeom>
          <a:noFill/>
          <a:ln w="9525">
            <a:no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46A7C-939E-4817-A7F3-37A515D9AE42}"/>
              </a:ext>
            </a:extLst>
          </p:cNvPr>
          <p:cNvSpPr>
            <a:spLocks noGrp="1"/>
          </p:cNvSpPr>
          <p:nvPr>
            <p:ph type="title"/>
          </p:nvPr>
        </p:nvSpPr>
        <p:spPr>
          <a:xfrm>
            <a:off x="0" y="609600"/>
            <a:ext cx="9144000" cy="1143000"/>
          </a:xfrm>
        </p:spPr>
        <p:txBody>
          <a:bodyPr/>
          <a:lstStyle/>
          <a:p>
            <a:r>
              <a:rPr lang="en-US" sz="4000" b="1" dirty="0">
                <a:latin typeface="Maiandra GD" pitchFamily="34" charset="0"/>
              </a:rPr>
              <a:t>Judicial Restraint vs. Judicial Activism </a:t>
            </a:r>
            <a:endParaRPr lang="en-US" sz="4000" dirty="0"/>
          </a:p>
        </p:txBody>
      </p:sp>
      <p:sp>
        <p:nvSpPr>
          <p:cNvPr id="3" name="Content Placeholder 2">
            <a:extLst>
              <a:ext uri="{FF2B5EF4-FFF2-40B4-BE49-F238E27FC236}">
                <a16:creationId xmlns:a16="http://schemas.microsoft.com/office/drawing/2014/main" id="{9AB6A6EC-6D56-40A7-906B-497FC3FF432F}"/>
              </a:ext>
            </a:extLst>
          </p:cNvPr>
          <p:cNvSpPr>
            <a:spLocks noGrp="1"/>
          </p:cNvSpPr>
          <p:nvPr>
            <p:ph idx="1"/>
          </p:nvPr>
        </p:nvSpPr>
        <p:spPr/>
        <p:txBody>
          <a:bodyPr/>
          <a:lstStyle/>
          <a:p>
            <a:r>
              <a:rPr lang="en-US" dirty="0"/>
              <a:t>In your opinion, should SCOTUS Justices practice judicial restraint (looking at original intent) or judicial activism (applying the USC to present day)? </a:t>
            </a:r>
          </a:p>
          <a:p>
            <a:r>
              <a:rPr lang="en-US" dirty="0"/>
              <a:t>Why do you believe this? </a:t>
            </a:r>
          </a:p>
        </p:txBody>
      </p:sp>
    </p:spTree>
    <p:extLst>
      <p:ext uri="{BB962C8B-B14F-4D97-AF65-F5344CB8AC3E}">
        <p14:creationId xmlns:p14="http://schemas.microsoft.com/office/powerpoint/2010/main" val="2257629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457200"/>
            <a:ext cx="7772400" cy="1143000"/>
          </a:xfrm>
        </p:spPr>
        <p:txBody>
          <a:bodyPr/>
          <a:lstStyle/>
          <a:p>
            <a:r>
              <a:rPr lang="en-US" b="1">
                <a:latin typeface="Maiandra GD" pitchFamily="34" charset="0"/>
              </a:rPr>
              <a:t>Strict Constructivism</a:t>
            </a:r>
          </a:p>
        </p:txBody>
      </p:sp>
      <p:sp>
        <p:nvSpPr>
          <p:cNvPr id="32771" name="Rectangle 3"/>
          <p:cNvSpPr>
            <a:spLocks noGrp="1" noChangeArrowheads="1"/>
          </p:cNvSpPr>
          <p:nvPr>
            <p:ph type="body" idx="1"/>
          </p:nvPr>
        </p:nvSpPr>
        <p:spPr>
          <a:xfrm>
            <a:off x="533400" y="1447800"/>
            <a:ext cx="8001000" cy="4114800"/>
          </a:xfrm>
        </p:spPr>
        <p:txBody>
          <a:bodyPr/>
          <a:lstStyle/>
          <a:p>
            <a:r>
              <a:rPr lang="en-US">
                <a:latin typeface="Maiandra GD" pitchFamily="34" charset="0"/>
              </a:rPr>
              <a:t>Very closely related to judicial restraint</a:t>
            </a:r>
          </a:p>
          <a:p>
            <a:r>
              <a:rPr lang="en-US">
                <a:latin typeface="Maiandra GD" pitchFamily="34" charset="0"/>
              </a:rPr>
              <a:t>A </a:t>
            </a:r>
            <a:r>
              <a:rPr lang="en-US" b="1">
                <a:solidFill>
                  <a:schemeClr val="accent2"/>
                </a:solidFill>
                <a:latin typeface="Maiandra GD" pitchFamily="34" charset="0"/>
              </a:rPr>
              <a:t>strict constructivist</a:t>
            </a:r>
            <a:r>
              <a:rPr lang="en-US">
                <a:latin typeface="Maiandra GD" pitchFamily="34" charset="0"/>
              </a:rPr>
              <a:t> would ask:</a:t>
            </a:r>
          </a:p>
          <a:p>
            <a:pPr lvl="1"/>
            <a:r>
              <a:rPr lang="en-US" i="1">
                <a:latin typeface="Maiandra GD" pitchFamily="34" charset="0"/>
              </a:rPr>
              <a:t>What did the Framers MEAN when they wrote that section and/or clause??</a:t>
            </a:r>
            <a:r>
              <a:rPr lang="en-US" b="1">
                <a:latin typeface="Maiandra GD" pitchFamily="34" charset="0"/>
              </a:rPr>
              <a:t> </a:t>
            </a:r>
          </a:p>
          <a:p>
            <a:r>
              <a:rPr lang="en-US">
                <a:latin typeface="Maiandra GD" pitchFamily="34" charset="0"/>
              </a:rPr>
              <a:t>Most constructivist judges consider ‘</a:t>
            </a:r>
            <a:r>
              <a:rPr lang="en-US" b="1">
                <a:solidFill>
                  <a:schemeClr val="accent2"/>
                </a:solidFill>
                <a:latin typeface="Maiandra GD" pitchFamily="34" charset="0"/>
              </a:rPr>
              <a:t>original intent</a:t>
            </a:r>
            <a:r>
              <a:rPr lang="en-US">
                <a:latin typeface="Maiandra GD" pitchFamily="34" charset="0"/>
              </a:rPr>
              <a:t>’ when deciding on cases</a:t>
            </a:r>
          </a:p>
          <a:p>
            <a:pPr lvl="2"/>
            <a:r>
              <a:rPr lang="en-US">
                <a:latin typeface="Maiandra GD" pitchFamily="34" charset="0"/>
              </a:rPr>
              <a:t>In other words, what did the Framers INTEND by that article, section, or clause?? </a:t>
            </a:r>
            <a:endParaRPr lang="en-US" b="1">
              <a:solidFill>
                <a:srgbClr val="FF0000"/>
              </a:solidFill>
              <a:latin typeface="Maiandra GD" pitchFamily="34" charset="0"/>
            </a:endParaRPr>
          </a:p>
          <a:p>
            <a:pPr lvl="1"/>
            <a:endParaRPr lang="en-US">
              <a:latin typeface="Maiandra GD" pitchFamily="34" charset="0"/>
            </a:endParaRPr>
          </a:p>
          <a:p>
            <a:endParaRPr 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38200" y="228600"/>
            <a:ext cx="7772400" cy="1143000"/>
          </a:xfrm>
        </p:spPr>
        <p:txBody>
          <a:bodyPr/>
          <a:lstStyle/>
          <a:p>
            <a:r>
              <a:rPr lang="en-US" b="1" dirty="0">
                <a:latin typeface="Maiandra GD" pitchFamily="34" charset="0"/>
              </a:rPr>
              <a:t>Judicial Activism</a:t>
            </a:r>
          </a:p>
        </p:txBody>
      </p:sp>
      <p:sp>
        <p:nvSpPr>
          <p:cNvPr id="33795" name="Rectangle 3"/>
          <p:cNvSpPr>
            <a:spLocks noGrp="1" noChangeArrowheads="1"/>
          </p:cNvSpPr>
          <p:nvPr>
            <p:ph type="body" idx="1"/>
          </p:nvPr>
        </p:nvSpPr>
        <p:spPr>
          <a:xfrm>
            <a:off x="838200" y="1371600"/>
            <a:ext cx="7772400" cy="4953000"/>
          </a:xfrm>
        </p:spPr>
        <p:txBody>
          <a:bodyPr/>
          <a:lstStyle/>
          <a:p>
            <a:r>
              <a:rPr lang="en-US" sz="2800">
                <a:latin typeface="Maiandra GD" pitchFamily="34" charset="0"/>
              </a:rPr>
              <a:t>The opposite of judicial restraint</a:t>
            </a:r>
          </a:p>
          <a:p>
            <a:r>
              <a:rPr lang="en-US" sz="2800">
                <a:latin typeface="Maiandra GD" pitchFamily="34" charset="0"/>
              </a:rPr>
              <a:t>The view that the Supreme Court justices (and lower court judges) </a:t>
            </a:r>
            <a:r>
              <a:rPr lang="en-US" sz="2800" b="1" u="sng">
                <a:latin typeface="Maiandra GD" pitchFamily="34" charset="0"/>
              </a:rPr>
              <a:t>can and should</a:t>
            </a:r>
            <a:r>
              <a:rPr lang="en-US" sz="2800">
                <a:latin typeface="Maiandra GD" pitchFamily="34" charset="0"/>
              </a:rPr>
              <a:t> </a:t>
            </a:r>
            <a:r>
              <a:rPr lang="en-US" sz="2800">
                <a:solidFill>
                  <a:schemeClr val="accent2"/>
                </a:solidFill>
                <a:latin typeface="Maiandra GD" pitchFamily="34" charset="0"/>
              </a:rPr>
              <a:t>creatively reinterpret the texts of the Constitution</a:t>
            </a:r>
            <a:r>
              <a:rPr lang="en-US" sz="2800">
                <a:latin typeface="Maiandra GD" pitchFamily="34" charset="0"/>
              </a:rPr>
              <a:t> and the laws </a:t>
            </a:r>
          </a:p>
          <a:p>
            <a:pPr lvl="1"/>
            <a:r>
              <a:rPr lang="en-US" sz="2400">
                <a:latin typeface="Maiandra GD" pitchFamily="34" charset="0"/>
              </a:rPr>
              <a:t>The judges will considered the vital needs of society when the other two branches and/or the various state governments seem to them to be failing to meet these needs.</a:t>
            </a:r>
          </a:p>
          <a:p>
            <a:r>
              <a:rPr lang="en-US" sz="2800">
                <a:latin typeface="Maiandra GD" pitchFamily="34" charset="0"/>
              </a:rPr>
              <a:t>It is often argued that judicial activism is used to further a </a:t>
            </a:r>
            <a:r>
              <a:rPr lang="en-US" sz="2800">
                <a:solidFill>
                  <a:schemeClr val="accent2"/>
                </a:solidFill>
                <a:latin typeface="Maiandra GD" pitchFamily="34" charset="0"/>
              </a:rPr>
              <a:t>judge's political agenda</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2000" y="304800"/>
            <a:ext cx="7772400" cy="1143000"/>
          </a:xfrm>
        </p:spPr>
        <p:txBody>
          <a:bodyPr/>
          <a:lstStyle/>
          <a:p>
            <a:r>
              <a:rPr lang="en-US" b="1">
                <a:latin typeface="Maiandra GD" pitchFamily="34" charset="0"/>
              </a:rPr>
              <a:t>The Great Debate</a:t>
            </a:r>
          </a:p>
        </p:txBody>
      </p:sp>
      <p:sp>
        <p:nvSpPr>
          <p:cNvPr id="34819" name="Rectangle 3"/>
          <p:cNvSpPr>
            <a:spLocks noGrp="1" noChangeArrowheads="1"/>
          </p:cNvSpPr>
          <p:nvPr>
            <p:ph type="body" idx="1"/>
          </p:nvPr>
        </p:nvSpPr>
        <p:spPr>
          <a:xfrm>
            <a:off x="609600" y="1371600"/>
            <a:ext cx="8153400" cy="5181600"/>
          </a:xfrm>
        </p:spPr>
        <p:txBody>
          <a:bodyPr/>
          <a:lstStyle/>
          <a:p>
            <a:r>
              <a:rPr lang="en-US" sz="2800" dirty="0">
                <a:latin typeface="Maiandra GD" pitchFamily="34" charset="0"/>
              </a:rPr>
              <a:t>If a judge rules </a:t>
            </a:r>
            <a:r>
              <a:rPr lang="en-US" sz="2800" b="1" dirty="0">
                <a:solidFill>
                  <a:schemeClr val="accent2"/>
                </a:solidFill>
                <a:latin typeface="Maiandra GD" pitchFamily="34" charset="0"/>
              </a:rPr>
              <a:t>contrary to popular opinion</a:t>
            </a:r>
            <a:r>
              <a:rPr lang="en-US" sz="2800" dirty="0">
                <a:latin typeface="Maiandra GD" pitchFamily="34" charset="0"/>
              </a:rPr>
              <a:t> (think Roe v. Wade) is that judicial activism??</a:t>
            </a:r>
          </a:p>
          <a:p>
            <a:r>
              <a:rPr lang="en-US" sz="2800" dirty="0">
                <a:latin typeface="Maiandra GD" pitchFamily="34" charset="0"/>
              </a:rPr>
              <a:t>OR if a judge rules </a:t>
            </a:r>
            <a:r>
              <a:rPr lang="en-US" sz="2800" b="1" dirty="0">
                <a:solidFill>
                  <a:schemeClr val="accent2"/>
                </a:solidFill>
                <a:latin typeface="Maiandra GD" pitchFamily="34" charset="0"/>
              </a:rPr>
              <a:t>contrary to YOUR opinion</a:t>
            </a:r>
            <a:r>
              <a:rPr lang="en-US" sz="2800" dirty="0">
                <a:latin typeface="Maiandra GD" pitchFamily="34" charset="0"/>
              </a:rPr>
              <a:t> is that judicial activism??</a:t>
            </a:r>
          </a:p>
          <a:p>
            <a:pPr lvl="1"/>
            <a:r>
              <a:rPr lang="en-US" b="1" dirty="0">
                <a:solidFill>
                  <a:schemeClr val="accent2"/>
                </a:solidFill>
                <a:latin typeface="Maiandra GD" pitchFamily="34" charset="0"/>
              </a:rPr>
              <a:t>Liberals</a:t>
            </a:r>
            <a:r>
              <a:rPr lang="en-US" dirty="0">
                <a:latin typeface="Maiandra GD" pitchFamily="34" charset="0"/>
              </a:rPr>
              <a:t> charge that the decision in </a:t>
            </a:r>
            <a:r>
              <a:rPr lang="en-US" i="1" dirty="0">
                <a:latin typeface="Maiandra GD" pitchFamily="34" charset="0"/>
              </a:rPr>
              <a:t>US v Lopez</a:t>
            </a:r>
            <a:r>
              <a:rPr lang="en-US" dirty="0">
                <a:latin typeface="Maiandra GD" pitchFamily="34" charset="0"/>
              </a:rPr>
              <a:t>  was motivated by pro-gun sentiments on the Court</a:t>
            </a:r>
          </a:p>
          <a:p>
            <a:pPr lvl="1"/>
            <a:r>
              <a:rPr lang="en-US" b="1" dirty="0">
                <a:solidFill>
                  <a:schemeClr val="accent2"/>
                </a:solidFill>
                <a:latin typeface="Maiandra GD" pitchFamily="34" charset="0"/>
              </a:rPr>
              <a:t>Conservatives</a:t>
            </a:r>
            <a:r>
              <a:rPr lang="en-US" dirty="0">
                <a:latin typeface="Maiandra GD" pitchFamily="34" charset="0"/>
              </a:rPr>
              <a:t> charge that </a:t>
            </a:r>
            <a:r>
              <a:rPr lang="en-US" i="1" dirty="0">
                <a:latin typeface="Maiandra GD" pitchFamily="34" charset="0"/>
              </a:rPr>
              <a:t>Roe v Wade</a:t>
            </a:r>
            <a:r>
              <a:rPr lang="en-US" dirty="0">
                <a:latin typeface="Maiandra GD" pitchFamily="34" charset="0"/>
              </a:rPr>
              <a:t> and </a:t>
            </a:r>
            <a:r>
              <a:rPr lang="en-US" i="1" dirty="0">
                <a:latin typeface="Maiandra GD" pitchFamily="34" charset="0"/>
              </a:rPr>
              <a:t>Planned Parenthood v Casey</a:t>
            </a:r>
            <a:r>
              <a:rPr lang="en-US" dirty="0">
                <a:latin typeface="Maiandra GD" pitchFamily="34" charset="0"/>
              </a:rPr>
              <a:t> were motivated by pro-abortion sentiments on the Court.</a:t>
            </a:r>
            <a:endParaRPr lang="en-US" dirty="0">
              <a:solidFill>
                <a:schemeClr val="accent2"/>
              </a:solidFill>
              <a:latin typeface="Maiandra GD" pitchFamily="34" charset="0"/>
            </a:endParaRPr>
          </a:p>
          <a:p>
            <a:pPr>
              <a:buFontTx/>
              <a:buNone/>
            </a:pPr>
            <a:endParaRPr lang="en-US" sz="2800" dirty="0">
              <a:latin typeface="Maiandra GD"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304800"/>
            <a:ext cx="7772400" cy="1143000"/>
          </a:xfrm>
        </p:spPr>
        <p:txBody>
          <a:bodyPr/>
          <a:lstStyle/>
          <a:p>
            <a:r>
              <a:rPr lang="en-US" b="1">
                <a:latin typeface="Maiandra GD" pitchFamily="34" charset="0"/>
              </a:rPr>
              <a:t>The Great Debate</a:t>
            </a:r>
          </a:p>
        </p:txBody>
      </p:sp>
      <p:sp>
        <p:nvSpPr>
          <p:cNvPr id="35843" name="Rectangle 3"/>
          <p:cNvSpPr>
            <a:spLocks noGrp="1" noChangeArrowheads="1"/>
          </p:cNvSpPr>
          <p:nvPr>
            <p:ph type="body" idx="1"/>
          </p:nvPr>
        </p:nvSpPr>
        <p:spPr>
          <a:xfrm>
            <a:off x="609600" y="1371600"/>
            <a:ext cx="8153400" cy="4191000"/>
          </a:xfrm>
        </p:spPr>
        <p:txBody>
          <a:bodyPr/>
          <a:lstStyle/>
          <a:p>
            <a:r>
              <a:rPr lang="en-US" sz="2800">
                <a:solidFill>
                  <a:schemeClr val="accent2"/>
                </a:solidFill>
                <a:latin typeface="Maiandra GD" pitchFamily="34" charset="0"/>
              </a:rPr>
              <a:t>Arguments Against</a:t>
            </a:r>
            <a:r>
              <a:rPr lang="en-US" sz="2800">
                <a:latin typeface="Maiandra GD" pitchFamily="34" charset="0"/>
              </a:rPr>
              <a:t> Judicial Activism</a:t>
            </a:r>
          </a:p>
          <a:p>
            <a:pPr lvl="1"/>
            <a:r>
              <a:rPr lang="en-US">
                <a:latin typeface="Maiandra GD" pitchFamily="34" charset="0"/>
              </a:rPr>
              <a:t>Judges are creating a new LAWS by “</a:t>
            </a:r>
            <a:r>
              <a:rPr lang="en-US" i="1">
                <a:latin typeface="Maiandra GD" pitchFamily="34" charset="0"/>
              </a:rPr>
              <a:t>legislating from the bench”</a:t>
            </a:r>
          </a:p>
          <a:p>
            <a:pPr lvl="1"/>
            <a:r>
              <a:rPr lang="en-US" i="1">
                <a:latin typeface="Maiandra GD" pitchFamily="34" charset="0"/>
              </a:rPr>
              <a:t>Roe v Wade</a:t>
            </a:r>
          </a:p>
          <a:p>
            <a:r>
              <a:rPr lang="en-US" sz="2800">
                <a:solidFill>
                  <a:schemeClr val="accent2"/>
                </a:solidFill>
                <a:latin typeface="Maiandra GD" pitchFamily="34" charset="0"/>
              </a:rPr>
              <a:t>Arguments for</a:t>
            </a:r>
            <a:r>
              <a:rPr lang="en-US" sz="2800">
                <a:latin typeface="Maiandra GD" pitchFamily="34" charset="0"/>
              </a:rPr>
              <a:t> Judicial Activism</a:t>
            </a:r>
          </a:p>
          <a:p>
            <a:pPr lvl="1"/>
            <a:r>
              <a:rPr lang="en-US">
                <a:latin typeface="Maiandra GD" pitchFamily="34" charset="0"/>
              </a:rPr>
              <a:t>Necessary when the majority does not respect the rights and/or needs of the minority</a:t>
            </a:r>
          </a:p>
          <a:p>
            <a:pPr lvl="1"/>
            <a:r>
              <a:rPr lang="en-US" i="1">
                <a:latin typeface="Maiandra GD" pitchFamily="34" charset="0"/>
              </a:rPr>
              <a:t>Brown v Board</a:t>
            </a:r>
          </a:p>
          <a:p>
            <a:endParaRPr lang="en-US" sz="2800"/>
          </a:p>
        </p:txBody>
      </p:sp>
      <p:sp>
        <p:nvSpPr>
          <p:cNvPr id="35844" name="Rectangle 3"/>
          <p:cNvSpPr>
            <a:spLocks noChangeArrowheads="1"/>
          </p:cNvSpPr>
          <p:nvPr/>
        </p:nvSpPr>
        <p:spPr bwMode="auto">
          <a:xfrm>
            <a:off x="838200" y="5562600"/>
            <a:ext cx="7010400" cy="830263"/>
          </a:xfrm>
          <a:prstGeom prst="rect">
            <a:avLst/>
          </a:prstGeom>
          <a:noFill/>
          <a:ln w="9525">
            <a:noFill/>
            <a:miter lim="800000"/>
            <a:headEnd/>
            <a:tailEnd/>
          </a:ln>
        </p:spPr>
        <p:txBody>
          <a:bodyPr>
            <a:spAutoFit/>
          </a:bodyPr>
          <a:lstStyle/>
          <a:p>
            <a:pPr lvl="2" algn="ctr"/>
            <a:r>
              <a:rPr lang="en-US" b="1">
                <a:solidFill>
                  <a:srgbClr val="FF0000"/>
                </a:solidFill>
              </a:rPr>
              <a:t>SCALIA/BREYER VIDEO ON ORIGINAL INTENT VS ACTIVISM</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7772400" cy="1143000"/>
          </a:xfrm>
        </p:spPr>
        <p:txBody>
          <a:bodyPr/>
          <a:lstStyle/>
          <a:p>
            <a:r>
              <a:rPr lang="en-US" sz="4000" b="1">
                <a:latin typeface="Maiandra GD" pitchFamily="34" charset="0"/>
              </a:rPr>
              <a:t>The Creation of the Federal Judicial System</a:t>
            </a:r>
          </a:p>
        </p:txBody>
      </p:sp>
      <p:sp>
        <p:nvSpPr>
          <p:cNvPr id="5123" name="Rectangle 3"/>
          <p:cNvSpPr>
            <a:spLocks noGrp="1" noChangeArrowheads="1"/>
          </p:cNvSpPr>
          <p:nvPr>
            <p:ph type="body" idx="1"/>
          </p:nvPr>
        </p:nvSpPr>
        <p:spPr>
          <a:xfrm>
            <a:off x="609600" y="1447800"/>
            <a:ext cx="8153400" cy="5029200"/>
          </a:xfrm>
        </p:spPr>
        <p:txBody>
          <a:bodyPr/>
          <a:lstStyle/>
          <a:p>
            <a:pPr>
              <a:lnSpc>
                <a:spcPct val="90000"/>
              </a:lnSpc>
            </a:pPr>
            <a:r>
              <a:rPr lang="en-US" sz="2800">
                <a:latin typeface="Maiandra GD" pitchFamily="34" charset="0"/>
              </a:rPr>
              <a:t>According to </a:t>
            </a:r>
            <a:r>
              <a:rPr lang="en-US" sz="2800" b="1">
                <a:solidFill>
                  <a:schemeClr val="accent2"/>
                </a:solidFill>
                <a:latin typeface="Maiandra GD" pitchFamily="34" charset="0"/>
              </a:rPr>
              <a:t>Article III</a:t>
            </a:r>
            <a:r>
              <a:rPr lang="en-US" sz="2800">
                <a:latin typeface="Maiandra GD" pitchFamily="34" charset="0"/>
              </a:rPr>
              <a:t>, Congress can make new federal courts OR take away current federal courts but may not change the US Supreme Court</a:t>
            </a:r>
          </a:p>
          <a:p>
            <a:pPr>
              <a:lnSpc>
                <a:spcPct val="90000"/>
              </a:lnSpc>
            </a:pPr>
            <a:r>
              <a:rPr lang="en-US" sz="2800">
                <a:latin typeface="Maiandra GD" pitchFamily="34" charset="0"/>
              </a:rPr>
              <a:t>Federal judges and Supreme Court Justices serve for life (</a:t>
            </a:r>
            <a:r>
              <a:rPr lang="en-US" sz="2800" i="1">
                <a:latin typeface="Maiandra GD" pitchFamily="34" charset="0"/>
              </a:rPr>
              <a:t>or good behavior</a:t>
            </a:r>
            <a:r>
              <a:rPr lang="en-US" sz="2800">
                <a:latin typeface="Maiandra GD" pitchFamily="34" charset="0"/>
              </a:rPr>
              <a:t>)</a:t>
            </a:r>
          </a:p>
          <a:p>
            <a:pPr>
              <a:lnSpc>
                <a:spcPct val="90000"/>
              </a:lnSpc>
            </a:pPr>
            <a:r>
              <a:rPr lang="en-US" sz="2800">
                <a:latin typeface="Maiandra GD" pitchFamily="34" charset="0"/>
              </a:rPr>
              <a:t>Article III </a:t>
            </a:r>
          </a:p>
          <a:p>
            <a:pPr lvl="1">
              <a:lnSpc>
                <a:spcPct val="90000"/>
              </a:lnSpc>
            </a:pPr>
            <a:r>
              <a:rPr lang="en-US" sz="2400" b="1">
                <a:latin typeface="Maiandra GD" pitchFamily="34" charset="0"/>
              </a:rPr>
              <a:t>Section 1.</a:t>
            </a:r>
            <a:r>
              <a:rPr lang="en-US" sz="2400">
                <a:latin typeface="Maiandra GD" pitchFamily="34" charset="0"/>
              </a:rPr>
              <a:t> </a:t>
            </a:r>
            <a:r>
              <a:rPr lang="en-US" sz="2000" b="1" i="1">
                <a:latin typeface="Maiandra GD" pitchFamily="34" charset="0"/>
              </a:rPr>
              <a:t>The judicial power of the United States, shall be vested in </a:t>
            </a:r>
            <a:r>
              <a:rPr lang="en-US" sz="2000" b="1" i="1">
                <a:solidFill>
                  <a:schemeClr val="accent2"/>
                </a:solidFill>
                <a:latin typeface="Maiandra GD" pitchFamily="34" charset="0"/>
              </a:rPr>
              <a:t>one Supreme Court</a:t>
            </a:r>
            <a:r>
              <a:rPr lang="en-US" sz="2000" b="1" i="1">
                <a:latin typeface="Maiandra GD" pitchFamily="34" charset="0"/>
              </a:rPr>
              <a:t>, and </a:t>
            </a:r>
            <a:r>
              <a:rPr lang="en-US" sz="2000" b="1" i="1">
                <a:solidFill>
                  <a:schemeClr val="accent2"/>
                </a:solidFill>
                <a:latin typeface="Maiandra GD" pitchFamily="34" charset="0"/>
              </a:rPr>
              <a:t>in such inferior courts as the Congress may from time to time ordain and establish</a:t>
            </a:r>
            <a:r>
              <a:rPr lang="en-US" sz="2000" b="1" i="1">
                <a:latin typeface="Maiandra GD" pitchFamily="34" charset="0"/>
              </a:rPr>
              <a:t>. The judges, both of the supreme and inferior courts, shall hold their offices </a:t>
            </a:r>
            <a:r>
              <a:rPr lang="en-US" sz="2000" b="1" i="1">
                <a:solidFill>
                  <a:schemeClr val="accent2"/>
                </a:solidFill>
                <a:latin typeface="Maiandra GD" pitchFamily="34" charset="0"/>
              </a:rPr>
              <a:t>during good behaviour,</a:t>
            </a:r>
            <a:r>
              <a:rPr lang="en-US" sz="2000" b="1" i="1">
                <a:latin typeface="Maiandra GD" pitchFamily="34" charset="0"/>
              </a:rPr>
              <a:t> and shall, at stated times, receive for their services, a compensation, which shall not be diminished during their continuance in office.</a:t>
            </a:r>
            <a:r>
              <a:rPr lang="en-US" sz="2000" b="1"/>
              <a:t>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152400"/>
            <a:ext cx="7772400" cy="1143000"/>
          </a:xfrm>
        </p:spPr>
        <p:txBody>
          <a:bodyPr/>
          <a:lstStyle/>
          <a:p>
            <a:r>
              <a:rPr lang="en-US" b="1">
                <a:latin typeface="Maiandra GD" pitchFamily="34" charset="0"/>
              </a:rPr>
              <a:t>Court Terms to Know</a:t>
            </a:r>
          </a:p>
        </p:txBody>
      </p:sp>
      <p:sp>
        <p:nvSpPr>
          <p:cNvPr id="36867" name="Rectangle 3"/>
          <p:cNvSpPr>
            <a:spLocks noGrp="1" noChangeArrowheads="1"/>
          </p:cNvSpPr>
          <p:nvPr>
            <p:ph type="body" idx="1"/>
          </p:nvPr>
        </p:nvSpPr>
        <p:spPr>
          <a:xfrm>
            <a:off x="685800" y="1295400"/>
            <a:ext cx="8077200" cy="5105400"/>
          </a:xfrm>
        </p:spPr>
        <p:txBody>
          <a:bodyPr/>
          <a:lstStyle/>
          <a:p>
            <a:pPr>
              <a:lnSpc>
                <a:spcPct val="80000"/>
              </a:lnSpc>
            </a:pPr>
            <a:r>
              <a:rPr lang="en-US" sz="2400" b="1" i="1">
                <a:solidFill>
                  <a:schemeClr val="accent2"/>
                </a:solidFill>
                <a:latin typeface="Maiandra GD" pitchFamily="34" charset="0"/>
              </a:rPr>
              <a:t>Writ of certiorari</a:t>
            </a:r>
            <a:r>
              <a:rPr lang="en-US" sz="2400" i="1">
                <a:latin typeface="Maiandra GD" pitchFamily="34" charset="0"/>
              </a:rPr>
              <a:t> - </a:t>
            </a:r>
            <a:r>
              <a:rPr lang="en-US" sz="2400">
                <a:latin typeface="Maiandra GD" pitchFamily="34" charset="0"/>
              </a:rPr>
              <a:t>A decision to hear an appeal from a lower court. Approximately 100 cases per year granted a </a:t>
            </a:r>
            <a:r>
              <a:rPr lang="en-US" sz="2400" b="1" i="1">
                <a:solidFill>
                  <a:schemeClr val="accent2"/>
                </a:solidFill>
                <a:latin typeface="Maiandra GD" pitchFamily="34" charset="0"/>
              </a:rPr>
              <a:t>writ of certiorari</a:t>
            </a:r>
            <a:r>
              <a:rPr lang="en-US" sz="2400" i="1">
                <a:latin typeface="Maiandra GD" pitchFamily="34" charset="0"/>
              </a:rPr>
              <a:t> </a:t>
            </a:r>
            <a:r>
              <a:rPr lang="en-US" sz="2400">
                <a:latin typeface="Maiandra GD" pitchFamily="34" charset="0"/>
              </a:rPr>
              <a:t>by the Supreme Court</a:t>
            </a:r>
            <a:r>
              <a:rPr lang="en-US" sz="2400" i="1">
                <a:latin typeface="Maiandra GD" pitchFamily="34" charset="0"/>
              </a:rPr>
              <a:t>.</a:t>
            </a:r>
          </a:p>
          <a:p>
            <a:pPr>
              <a:lnSpc>
                <a:spcPct val="80000"/>
              </a:lnSpc>
            </a:pPr>
            <a:r>
              <a:rPr lang="en-US" sz="2400" b="1" i="1">
                <a:solidFill>
                  <a:schemeClr val="accent2"/>
                </a:solidFill>
                <a:latin typeface="Maiandra GD" pitchFamily="34" charset="0"/>
              </a:rPr>
              <a:t>Stare decisis</a:t>
            </a:r>
            <a:r>
              <a:rPr lang="en-US" sz="2400" i="1">
                <a:latin typeface="Maiandra GD" pitchFamily="34" charset="0"/>
              </a:rPr>
              <a:t> </a:t>
            </a:r>
            <a:r>
              <a:rPr lang="en-US" sz="2400">
                <a:latin typeface="Maiandra GD" pitchFamily="34" charset="0"/>
              </a:rPr>
              <a:t>a legal term meaning</a:t>
            </a:r>
            <a:r>
              <a:rPr lang="en-US" sz="2400" i="1">
                <a:latin typeface="Maiandra GD" pitchFamily="34" charset="0"/>
              </a:rPr>
              <a:t> “Let the decision stand</a:t>
            </a:r>
            <a:r>
              <a:rPr lang="en-US" sz="2400">
                <a:latin typeface="Maiandra GD" pitchFamily="34" charset="0"/>
              </a:rPr>
              <a:t>”.</a:t>
            </a:r>
            <a:r>
              <a:rPr lang="en-US" sz="2400" i="1">
                <a:latin typeface="Maiandra GD" pitchFamily="34" charset="0"/>
              </a:rPr>
              <a:t> </a:t>
            </a:r>
            <a:r>
              <a:rPr lang="en-US" sz="2400">
                <a:latin typeface="Maiandra GD" pitchFamily="34" charset="0"/>
              </a:rPr>
              <a:t>This occurs when judges/justices do not overturn a lower court’s decision.</a:t>
            </a:r>
          </a:p>
          <a:p>
            <a:pPr>
              <a:lnSpc>
                <a:spcPct val="80000"/>
              </a:lnSpc>
            </a:pPr>
            <a:r>
              <a:rPr lang="en-US" sz="2400" b="1" i="1">
                <a:solidFill>
                  <a:schemeClr val="accent2"/>
                </a:solidFill>
                <a:latin typeface="Maiandra GD" pitchFamily="34" charset="0"/>
              </a:rPr>
              <a:t>In forma pauperis- </a:t>
            </a:r>
            <a:r>
              <a:rPr lang="en-US" sz="2400">
                <a:latin typeface="Maiandra GD" pitchFamily="34" charset="0"/>
              </a:rPr>
              <a:t>When the costs of a court case are paid by government and thus no cost to the defendant</a:t>
            </a:r>
          </a:p>
          <a:p>
            <a:pPr>
              <a:lnSpc>
                <a:spcPct val="80000"/>
              </a:lnSpc>
            </a:pPr>
            <a:r>
              <a:rPr lang="en-US" sz="2400" b="1">
                <a:solidFill>
                  <a:schemeClr val="accent2"/>
                </a:solidFill>
                <a:latin typeface="Maiandra GD" pitchFamily="34" charset="0"/>
              </a:rPr>
              <a:t>Standing-</a:t>
            </a:r>
            <a:r>
              <a:rPr lang="en-US" sz="2400">
                <a:latin typeface="Maiandra GD" pitchFamily="34" charset="0"/>
              </a:rPr>
              <a:t> who is allowed to bring a case; the right to file a lawsuit or file a petition</a:t>
            </a:r>
          </a:p>
          <a:p>
            <a:pPr>
              <a:lnSpc>
                <a:spcPct val="80000"/>
              </a:lnSpc>
            </a:pPr>
            <a:r>
              <a:rPr lang="en-US" sz="2400" b="1">
                <a:solidFill>
                  <a:schemeClr val="accent2"/>
                </a:solidFill>
                <a:latin typeface="Maiandra GD" pitchFamily="34" charset="0"/>
              </a:rPr>
              <a:t>Class action cases-</a:t>
            </a:r>
            <a:r>
              <a:rPr lang="en-US" sz="2400">
                <a:latin typeface="Maiandra GD" pitchFamily="34" charset="0"/>
              </a:rPr>
              <a:t> A law suit brought on behalf of all similarly situated persons; usually</a:t>
            </a:r>
          </a:p>
          <a:p>
            <a:pPr>
              <a:lnSpc>
                <a:spcPct val="80000"/>
              </a:lnSpc>
            </a:pPr>
            <a:r>
              <a:rPr lang="en-US" sz="2400" b="1" i="1">
                <a:solidFill>
                  <a:schemeClr val="accent2"/>
                </a:solidFill>
                <a:latin typeface="Maiandra GD" pitchFamily="34" charset="0"/>
              </a:rPr>
              <a:t>Amicus curiae</a:t>
            </a:r>
            <a:r>
              <a:rPr lang="en-US" sz="2400">
                <a:latin typeface="Maiandra GD" pitchFamily="34" charset="0"/>
              </a:rPr>
              <a:t> are legal briefs written by supporters- “friends of the court”- often interest groups that want a decision in their favor</a:t>
            </a:r>
          </a:p>
          <a:p>
            <a:pPr lvl="1">
              <a:lnSpc>
                <a:spcPct val="80000"/>
              </a:lnSpc>
            </a:pPr>
            <a:endParaRPr lang="en-US" sz="2400">
              <a:latin typeface="Maiandra GD" pitchFamily="34"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609600" y="76200"/>
            <a:ext cx="7772400" cy="685800"/>
          </a:xfrm>
        </p:spPr>
        <p:txBody>
          <a:bodyPr/>
          <a:lstStyle/>
          <a:p>
            <a:r>
              <a:rPr lang="en-US" sz="3600" b="1" dirty="0">
                <a:latin typeface="Maiandra GD" pitchFamily="34" charset="0"/>
              </a:rPr>
              <a:t>Required Supreme Court Cases</a:t>
            </a:r>
            <a:endParaRPr lang="en-US" sz="2400" b="1" dirty="0">
              <a:solidFill>
                <a:schemeClr val="accent2"/>
              </a:solidFill>
              <a:latin typeface="Maiandra GD" pitchFamily="34" charset="0"/>
            </a:endParaRPr>
          </a:p>
        </p:txBody>
      </p:sp>
      <p:sp>
        <p:nvSpPr>
          <p:cNvPr id="37891" name="Rectangle 1027"/>
          <p:cNvSpPr>
            <a:spLocks noGrp="1" noChangeArrowheads="1"/>
          </p:cNvSpPr>
          <p:nvPr>
            <p:ph type="body" idx="1"/>
          </p:nvPr>
        </p:nvSpPr>
        <p:spPr>
          <a:xfrm>
            <a:off x="228600" y="838200"/>
            <a:ext cx="3886200" cy="5905500"/>
          </a:xfrm>
          <a:solidFill>
            <a:schemeClr val="bg1"/>
          </a:solidFill>
          <a:ln w="28575">
            <a:solidFill>
              <a:schemeClr val="tx1"/>
            </a:solidFill>
          </a:ln>
        </p:spPr>
        <p:txBody>
          <a:bodyPr/>
          <a:lstStyle/>
          <a:p>
            <a:pPr>
              <a:lnSpc>
                <a:spcPct val="90000"/>
              </a:lnSpc>
            </a:pPr>
            <a:r>
              <a:rPr lang="en-US" sz="2400" i="1" dirty="0">
                <a:latin typeface="Maiandra GD" pitchFamily="34" charset="0"/>
              </a:rPr>
              <a:t>Marbury v Madison 1803</a:t>
            </a:r>
          </a:p>
          <a:p>
            <a:pPr>
              <a:lnSpc>
                <a:spcPct val="90000"/>
              </a:lnSpc>
            </a:pPr>
            <a:r>
              <a:rPr lang="en-US" sz="2400" i="1" dirty="0">
                <a:latin typeface="Maiandra GD" pitchFamily="34" charset="0"/>
              </a:rPr>
              <a:t>McCulloch v Maryland 1819</a:t>
            </a:r>
          </a:p>
          <a:p>
            <a:pPr>
              <a:lnSpc>
                <a:spcPct val="90000"/>
              </a:lnSpc>
            </a:pPr>
            <a:r>
              <a:rPr lang="en-US" sz="2400" i="1" dirty="0">
                <a:latin typeface="Maiandra GD" pitchFamily="34" charset="0"/>
              </a:rPr>
              <a:t>Gibbons v Ogden 1824 </a:t>
            </a:r>
          </a:p>
          <a:p>
            <a:pPr>
              <a:lnSpc>
                <a:spcPct val="90000"/>
              </a:lnSpc>
            </a:pPr>
            <a:r>
              <a:rPr lang="en-US" sz="2400" i="1" dirty="0">
                <a:latin typeface="Maiandra GD" pitchFamily="34" charset="0"/>
              </a:rPr>
              <a:t>Barron v Baltimore 1833</a:t>
            </a:r>
          </a:p>
          <a:p>
            <a:r>
              <a:rPr lang="en-US" sz="2400" i="1" dirty="0" err="1">
                <a:latin typeface="Maiandra GD" pitchFamily="34" charset="0"/>
              </a:rPr>
              <a:t>Gitlow</a:t>
            </a:r>
            <a:r>
              <a:rPr lang="en-US" sz="2400" i="1" dirty="0">
                <a:latin typeface="Maiandra GD" pitchFamily="34" charset="0"/>
              </a:rPr>
              <a:t> v NY 1925</a:t>
            </a:r>
          </a:p>
          <a:p>
            <a:r>
              <a:rPr lang="en-US" sz="2400" i="1" dirty="0">
                <a:latin typeface="Maiandra GD" pitchFamily="34" charset="0"/>
              </a:rPr>
              <a:t>Dred Scott v Sandford 1857</a:t>
            </a:r>
          </a:p>
          <a:p>
            <a:r>
              <a:rPr lang="en-US" sz="2400" i="1" dirty="0">
                <a:solidFill>
                  <a:schemeClr val="accent2"/>
                </a:solidFill>
                <a:latin typeface="Maiandra GD" pitchFamily="34" charset="0"/>
              </a:rPr>
              <a:t>Plessey v. Ferguson 1898</a:t>
            </a:r>
          </a:p>
          <a:p>
            <a:r>
              <a:rPr lang="en-US" sz="2400" i="1" dirty="0">
                <a:solidFill>
                  <a:schemeClr val="accent2"/>
                </a:solidFill>
                <a:latin typeface="Maiandra GD" pitchFamily="34" charset="0"/>
              </a:rPr>
              <a:t>Brown v Board</a:t>
            </a:r>
            <a:r>
              <a:rPr lang="en-US" sz="2400" dirty="0">
                <a:solidFill>
                  <a:schemeClr val="accent2"/>
                </a:solidFill>
                <a:latin typeface="Maiandra GD" pitchFamily="34" charset="0"/>
              </a:rPr>
              <a:t>  1954</a:t>
            </a:r>
          </a:p>
          <a:p>
            <a:r>
              <a:rPr lang="en-US" sz="2400" dirty="0">
                <a:solidFill>
                  <a:schemeClr val="accent2"/>
                </a:solidFill>
                <a:latin typeface="Maiandra GD" pitchFamily="34" charset="0"/>
              </a:rPr>
              <a:t>Brown v Board II 1955</a:t>
            </a:r>
          </a:p>
          <a:p>
            <a:pPr>
              <a:lnSpc>
                <a:spcPct val="90000"/>
              </a:lnSpc>
            </a:pPr>
            <a:endParaRPr lang="en-US" sz="2800" dirty="0"/>
          </a:p>
        </p:txBody>
      </p:sp>
      <p:sp>
        <p:nvSpPr>
          <p:cNvPr id="37892" name="Rectangle 1029"/>
          <p:cNvSpPr>
            <a:spLocks noChangeArrowheads="1"/>
          </p:cNvSpPr>
          <p:nvPr/>
        </p:nvSpPr>
        <p:spPr bwMode="auto">
          <a:xfrm>
            <a:off x="4114800" y="685800"/>
            <a:ext cx="4876800" cy="6019800"/>
          </a:xfrm>
          <a:prstGeom prst="rect">
            <a:avLst/>
          </a:prstGeom>
          <a:solidFill>
            <a:schemeClr val="bg1"/>
          </a:solidFill>
          <a:ln w="28575">
            <a:solidFill>
              <a:schemeClr val="tx1"/>
            </a:solidFill>
            <a:miter lim="800000"/>
            <a:headEnd/>
            <a:tailEnd/>
          </a:ln>
        </p:spPr>
        <p:txBody>
          <a:bodyPr/>
          <a:lstStyle/>
          <a:p>
            <a:pPr marL="342900" indent="-342900">
              <a:spcBef>
                <a:spcPct val="20000"/>
              </a:spcBef>
              <a:buFontTx/>
              <a:buChar char="•"/>
            </a:pPr>
            <a:r>
              <a:rPr lang="en-US" i="1" dirty="0">
                <a:solidFill>
                  <a:schemeClr val="accent2"/>
                </a:solidFill>
                <a:latin typeface="Maiandra GD" pitchFamily="34" charset="0"/>
              </a:rPr>
              <a:t>Gideon v Wainwright </a:t>
            </a:r>
            <a:r>
              <a:rPr lang="en-US" dirty="0">
                <a:solidFill>
                  <a:schemeClr val="accent2"/>
                </a:solidFill>
                <a:latin typeface="Maiandra GD" pitchFamily="34" charset="0"/>
              </a:rPr>
              <a:t>1963</a:t>
            </a:r>
          </a:p>
          <a:p>
            <a:pPr marL="342900" indent="-342900">
              <a:spcBef>
                <a:spcPct val="20000"/>
              </a:spcBef>
              <a:buFontTx/>
              <a:buChar char="•"/>
            </a:pPr>
            <a:r>
              <a:rPr lang="en-US" i="1" dirty="0">
                <a:solidFill>
                  <a:schemeClr val="accent2"/>
                </a:solidFill>
                <a:latin typeface="Maiandra GD" pitchFamily="34" charset="0"/>
              </a:rPr>
              <a:t>Escobedo v Illinois</a:t>
            </a:r>
            <a:r>
              <a:rPr lang="en-US" dirty="0">
                <a:solidFill>
                  <a:schemeClr val="accent2"/>
                </a:solidFill>
                <a:latin typeface="Maiandra GD" pitchFamily="34" charset="0"/>
              </a:rPr>
              <a:t> 1964</a:t>
            </a:r>
          </a:p>
          <a:p>
            <a:pPr marL="342900" indent="-342900">
              <a:spcBef>
                <a:spcPct val="20000"/>
              </a:spcBef>
              <a:buFontTx/>
              <a:buChar char="•"/>
            </a:pPr>
            <a:r>
              <a:rPr lang="en-US" i="1" dirty="0">
                <a:solidFill>
                  <a:schemeClr val="accent2"/>
                </a:solidFill>
                <a:latin typeface="Maiandra GD" pitchFamily="34" charset="0"/>
              </a:rPr>
              <a:t>Miranda v Arizona</a:t>
            </a:r>
            <a:r>
              <a:rPr lang="en-US" dirty="0">
                <a:solidFill>
                  <a:schemeClr val="accent2"/>
                </a:solidFill>
                <a:latin typeface="Maiandra GD" pitchFamily="34" charset="0"/>
              </a:rPr>
              <a:t>  1966</a:t>
            </a:r>
          </a:p>
          <a:p>
            <a:pPr marL="342900" indent="-342900">
              <a:spcBef>
                <a:spcPct val="20000"/>
              </a:spcBef>
              <a:buFontTx/>
              <a:buChar char="•"/>
            </a:pPr>
            <a:r>
              <a:rPr lang="en-US" i="1" dirty="0">
                <a:solidFill>
                  <a:schemeClr val="accent2"/>
                </a:solidFill>
                <a:latin typeface="Maiandra GD" pitchFamily="34" charset="0"/>
              </a:rPr>
              <a:t>Mapp v Ohio 1961</a:t>
            </a:r>
          </a:p>
          <a:p>
            <a:pPr marL="342900" indent="-342900">
              <a:spcBef>
                <a:spcPct val="20000"/>
              </a:spcBef>
              <a:buFontTx/>
              <a:buChar char="•"/>
            </a:pPr>
            <a:r>
              <a:rPr lang="en-US" i="1" dirty="0">
                <a:solidFill>
                  <a:schemeClr val="accent2"/>
                </a:solidFill>
                <a:latin typeface="Maiandra GD" pitchFamily="34" charset="0"/>
              </a:rPr>
              <a:t>Roe v Wade 1973</a:t>
            </a:r>
          </a:p>
          <a:p>
            <a:pPr marL="342900" indent="-342900">
              <a:spcBef>
                <a:spcPct val="20000"/>
              </a:spcBef>
              <a:buFontTx/>
              <a:buChar char="•"/>
            </a:pPr>
            <a:r>
              <a:rPr lang="en-US" i="1" dirty="0">
                <a:solidFill>
                  <a:schemeClr val="accent2"/>
                </a:solidFill>
                <a:latin typeface="Maiandra GD" pitchFamily="34" charset="0"/>
              </a:rPr>
              <a:t>Planned Parenthood v Casey 1992</a:t>
            </a:r>
          </a:p>
          <a:p>
            <a:pPr marL="342900" indent="-342900">
              <a:spcBef>
                <a:spcPct val="20000"/>
              </a:spcBef>
              <a:buFontTx/>
              <a:buChar char="•"/>
            </a:pPr>
            <a:r>
              <a:rPr lang="en-US" i="1" dirty="0">
                <a:solidFill>
                  <a:schemeClr val="accent2"/>
                </a:solidFill>
                <a:latin typeface="Maiandra GD" pitchFamily="34" charset="0"/>
              </a:rPr>
              <a:t>Furman v Georgia 1972</a:t>
            </a:r>
          </a:p>
          <a:p>
            <a:pPr marL="342900" indent="-342900">
              <a:spcBef>
                <a:spcPct val="20000"/>
              </a:spcBef>
              <a:buFontTx/>
              <a:buChar char="•"/>
            </a:pPr>
            <a:r>
              <a:rPr lang="en-US" i="1" dirty="0">
                <a:solidFill>
                  <a:schemeClr val="accent2"/>
                </a:solidFill>
                <a:latin typeface="Maiandra GD" pitchFamily="34" charset="0"/>
              </a:rPr>
              <a:t>Gregg v Georgia 1976</a:t>
            </a:r>
          </a:p>
          <a:p>
            <a:pPr marL="342900" indent="-342900">
              <a:spcBef>
                <a:spcPct val="20000"/>
              </a:spcBef>
              <a:buFontTx/>
              <a:buChar char="•"/>
            </a:pPr>
            <a:r>
              <a:rPr lang="en-US" i="1" dirty="0">
                <a:solidFill>
                  <a:schemeClr val="accent2"/>
                </a:solidFill>
                <a:latin typeface="Maiandra GD" pitchFamily="34" charset="0"/>
              </a:rPr>
              <a:t>Citizens United v FEC- 2010</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8200" y="304800"/>
            <a:ext cx="7924800" cy="1143000"/>
          </a:xfrm>
        </p:spPr>
        <p:txBody>
          <a:bodyPr/>
          <a:lstStyle/>
          <a:p>
            <a:r>
              <a:rPr lang="en-US" sz="4000" b="1" i="1">
                <a:latin typeface="Elephant" pitchFamily="18" charset="0"/>
              </a:rPr>
              <a:t>Dred Scott v. Sandford</a:t>
            </a:r>
            <a:r>
              <a:rPr lang="en-US" sz="4000" b="1">
                <a:latin typeface="Elephant" pitchFamily="18" charset="0"/>
              </a:rPr>
              <a:t> (1856)</a:t>
            </a:r>
          </a:p>
        </p:txBody>
      </p:sp>
      <p:sp>
        <p:nvSpPr>
          <p:cNvPr id="38915" name="Rectangle 3"/>
          <p:cNvSpPr>
            <a:spLocks noGrp="1" noChangeArrowheads="1"/>
          </p:cNvSpPr>
          <p:nvPr>
            <p:ph type="body" idx="1"/>
          </p:nvPr>
        </p:nvSpPr>
        <p:spPr>
          <a:xfrm>
            <a:off x="228600" y="1447800"/>
            <a:ext cx="6096000" cy="5029200"/>
          </a:xfrm>
        </p:spPr>
        <p:txBody>
          <a:bodyPr/>
          <a:lstStyle/>
          <a:p>
            <a:pPr>
              <a:lnSpc>
                <a:spcPct val="90000"/>
              </a:lnSpc>
            </a:pPr>
            <a:r>
              <a:rPr lang="en-US" sz="2400" b="1">
                <a:latin typeface="Garamond" pitchFamily="18" charset="0"/>
              </a:rPr>
              <a:t>Facts of the Case </a:t>
            </a:r>
          </a:p>
          <a:p>
            <a:pPr lvl="1">
              <a:lnSpc>
                <a:spcPct val="90000"/>
              </a:lnSpc>
            </a:pPr>
            <a:r>
              <a:rPr lang="en-US" sz="2000">
                <a:latin typeface="Garamond" pitchFamily="18" charset="0"/>
              </a:rPr>
              <a:t>Dred Scott was a slave in Missouri. From 1833 to 1843, he resided in Illinois (a free state) and in an area of the Louisiana Territory, where slavery was forbidden by the Missouri Compromise of 1820. </a:t>
            </a:r>
          </a:p>
          <a:p>
            <a:pPr lvl="1">
              <a:lnSpc>
                <a:spcPct val="90000"/>
              </a:lnSpc>
            </a:pPr>
            <a:r>
              <a:rPr lang="en-US" sz="2000">
                <a:latin typeface="Garamond" pitchFamily="18" charset="0"/>
              </a:rPr>
              <a:t>After returning to Missouri, Scott sued unsuccessfully in the Missouri courts for his freedom, claiming that his residence in free territory made him a free man. </a:t>
            </a:r>
          </a:p>
          <a:p>
            <a:pPr lvl="1">
              <a:lnSpc>
                <a:spcPct val="90000"/>
              </a:lnSpc>
            </a:pPr>
            <a:r>
              <a:rPr lang="en-US" sz="2000">
                <a:latin typeface="Garamond" pitchFamily="18" charset="0"/>
              </a:rPr>
              <a:t>Scott then brought a new suit in federal court. Scott's master maintained that no pure-blooded Negro of African descent and the descendant of slaves could be a citizen in the sense of Article III of the Constitution.  </a:t>
            </a:r>
            <a:endParaRPr lang="en-US" sz="2000" b="1">
              <a:latin typeface="Garamond" pitchFamily="18" charset="0"/>
            </a:endParaRPr>
          </a:p>
          <a:p>
            <a:pPr>
              <a:lnSpc>
                <a:spcPct val="90000"/>
              </a:lnSpc>
            </a:pPr>
            <a:r>
              <a:rPr lang="en-US" sz="2400" b="1">
                <a:latin typeface="Garamond" pitchFamily="18" charset="0"/>
              </a:rPr>
              <a:t>Question Presented </a:t>
            </a:r>
          </a:p>
          <a:p>
            <a:pPr lvl="1">
              <a:lnSpc>
                <a:spcPct val="90000"/>
              </a:lnSpc>
            </a:pPr>
            <a:r>
              <a:rPr lang="en-US" sz="2000">
                <a:latin typeface="Garamond" pitchFamily="18" charset="0"/>
              </a:rPr>
              <a:t>Was Dred Scott free or slave?</a:t>
            </a:r>
            <a:r>
              <a:rPr lang="en-US" sz="2000">
                <a:latin typeface="Maiandra GD" pitchFamily="34" charset="0"/>
              </a:rPr>
              <a:t>  </a:t>
            </a:r>
            <a:endParaRPr lang="en-US" sz="2000" b="1">
              <a:latin typeface="Maiandra GD" pitchFamily="34" charset="0"/>
            </a:endParaRPr>
          </a:p>
        </p:txBody>
      </p:sp>
      <p:pic>
        <p:nvPicPr>
          <p:cNvPr id="38916" name="Picture 4" descr="Dred Scott"/>
          <p:cNvPicPr>
            <a:picLocks noChangeAspect="1" noChangeArrowheads="1"/>
          </p:cNvPicPr>
          <p:nvPr/>
        </p:nvPicPr>
        <p:blipFill>
          <a:blip r:embed="rId2" cstate="print"/>
          <a:srcRect/>
          <a:stretch>
            <a:fillRect/>
          </a:stretch>
        </p:blipFill>
        <p:spPr bwMode="auto">
          <a:xfrm>
            <a:off x="6477000" y="2209800"/>
            <a:ext cx="2514600" cy="3524250"/>
          </a:xfrm>
          <a:prstGeom prst="rect">
            <a:avLst/>
          </a:prstGeom>
          <a:noFill/>
          <a:ln w="9525">
            <a:noFill/>
            <a:miter lim="800000"/>
            <a:headEnd/>
            <a:tailEnd/>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457200"/>
            <a:ext cx="7772400" cy="685800"/>
          </a:xfrm>
        </p:spPr>
        <p:txBody>
          <a:bodyPr/>
          <a:lstStyle/>
          <a:p>
            <a:r>
              <a:rPr lang="en-US" sz="4000" b="1">
                <a:latin typeface="Elephant" pitchFamily="18" charset="0"/>
              </a:rPr>
              <a:t>Conclusion </a:t>
            </a:r>
          </a:p>
        </p:txBody>
      </p:sp>
      <p:sp>
        <p:nvSpPr>
          <p:cNvPr id="39939" name="Rectangle 3"/>
          <p:cNvSpPr>
            <a:spLocks noGrp="1" noChangeArrowheads="1"/>
          </p:cNvSpPr>
          <p:nvPr>
            <p:ph type="body" idx="1"/>
          </p:nvPr>
        </p:nvSpPr>
        <p:spPr>
          <a:xfrm>
            <a:off x="1905000" y="1295400"/>
            <a:ext cx="6934200" cy="5334000"/>
          </a:xfrm>
        </p:spPr>
        <p:txBody>
          <a:bodyPr/>
          <a:lstStyle/>
          <a:p>
            <a:pPr lvl="1">
              <a:lnSpc>
                <a:spcPct val="90000"/>
              </a:lnSpc>
            </a:pPr>
            <a:r>
              <a:rPr lang="en-US">
                <a:latin typeface="Garamond" pitchFamily="18" charset="0"/>
              </a:rPr>
              <a:t>The Court ruled that Dred Scott was a slave and according to the Court </a:t>
            </a:r>
            <a:r>
              <a:rPr lang="en-US" b="1" u="sng">
                <a:latin typeface="Garamond" pitchFamily="18" charset="0"/>
              </a:rPr>
              <a:t>no one but a citizen of the United States could be a citizen of a state</a:t>
            </a:r>
            <a:r>
              <a:rPr lang="en-US" b="1">
                <a:latin typeface="Garamond" pitchFamily="18" charset="0"/>
              </a:rPr>
              <a:t>,</a:t>
            </a:r>
            <a:r>
              <a:rPr lang="en-US">
                <a:latin typeface="Garamond" pitchFamily="18" charset="0"/>
              </a:rPr>
              <a:t> and that only Congress could confer national citizenship. </a:t>
            </a:r>
          </a:p>
          <a:p>
            <a:pPr lvl="1">
              <a:lnSpc>
                <a:spcPct val="90000"/>
              </a:lnSpc>
            </a:pPr>
            <a:r>
              <a:rPr lang="en-US">
                <a:latin typeface="Garamond" pitchFamily="18" charset="0"/>
              </a:rPr>
              <a:t>The conclusion upheld the idea that no person descended from an American slave had ever been a citizen</a:t>
            </a:r>
          </a:p>
          <a:p>
            <a:pPr lvl="1">
              <a:lnSpc>
                <a:spcPct val="90000"/>
              </a:lnSpc>
            </a:pPr>
            <a:r>
              <a:rPr lang="en-US">
                <a:latin typeface="Garamond" pitchFamily="18" charset="0"/>
              </a:rPr>
              <a:t>The Court then </a:t>
            </a:r>
            <a:r>
              <a:rPr lang="en-US" b="1">
                <a:latin typeface="Garamond" pitchFamily="18" charset="0"/>
              </a:rPr>
              <a:t>declared that the Missouri Compromise unconstitutional</a:t>
            </a:r>
            <a:r>
              <a:rPr lang="en-US">
                <a:latin typeface="Garamond" pitchFamily="18" charset="0"/>
              </a:rPr>
              <a:t>, hoping to end the slavery question once and for all.</a:t>
            </a:r>
          </a:p>
          <a:p>
            <a:pPr>
              <a:lnSpc>
                <a:spcPct val="90000"/>
              </a:lnSpc>
            </a:pPr>
            <a:endParaRPr lang="en-US">
              <a:latin typeface="Garamond" pitchFamily="18" charset="0"/>
            </a:endParaRPr>
          </a:p>
        </p:txBody>
      </p:sp>
      <p:pic>
        <p:nvPicPr>
          <p:cNvPr id="39940" name="Picture 4" descr="Justice Nelson"/>
          <p:cNvPicPr>
            <a:picLocks noChangeAspect="1" noChangeArrowheads="1"/>
          </p:cNvPicPr>
          <p:nvPr/>
        </p:nvPicPr>
        <p:blipFill>
          <a:blip r:embed="rId2" cstate="print"/>
          <a:srcRect/>
          <a:stretch>
            <a:fillRect/>
          </a:stretch>
        </p:blipFill>
        <p:spPr bwMode="auto">
          <a:xfrm>
            <a:off x="381000" y="533400"/>
            <a:ext cx="1905000" cy="2457450"/>
          </a:xfrm>
          <a:prstGeom prst="rect">
            <a:avLst/>
          </a:prstGeom>
          <a:noFill/>
          <a:ln w="9525">
            <a:noFill/>
            <a:miter lim="800000"/>
            <a:headEnd/>
            <a:tailEnd/>
          </a:ln>
        </p:spPr>
      </p:pic>
      <p:sp>
        <p:nvSpPr>
          <p:cNvPr id="39941" name="Text Box 5"/>
          <p:cNvSpPr txBox="1">
            <a:spLocks noChangeArrowheads="1"/>
          </p:cNvSpPr>
          <p:nvPr/>
        </p:nvSpPr>
        <p:spPr bwMode="auto">
          <a:xfrm>
            <a:off x="228600" y="3048000"/>
            <a:ext cx="2209800" cy="274638"/>
          </a:xfrm>
          <a:prstGeom prst="rect">
            <a:avLst/>
          </a:prstGeom>
          <a:noFill/>
          <a:ln w="9525">
            <a:noFill/>
            <a:miter lim="800000"/>
            <a:headEnd/>
            <a:tailEnd/>
          </a:ln>
        </p:spPr>
        <p:txBody>
          <a:bodyPr>
            <a:spAutoFit/>
          </a:bodyPr>
          <a:lstStyle/>
          <a:p>
            <a:pPr algn="ctr">
              <a:spcBef>
                <a:spcPct val="50000"/>
              </a:spcBef>
            </a:pPr>
            <a:r>
              <a:rPr lang="en-US" sz="1200" b="1"/>
              <a:t>Chief Justice Roger B. Taney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62000" y="228600"/>
            <a:ext cx="7772400" cy="1143000"/>
          </a:xfrm>
        </p:spPr>
        <p:txBody>
          <a:bodyPr/>
          <a:lstStyle/>
          <a:p>
            <a:pPr algn="l"/>
            <a:r>
              <a:rPr lang="en-US" b="1" i="1">
                <a:latin typeface="Maiandra GD" pitchFamily="34" charset="0"/>
              </a:rPr>
              <a:t>Munn v. Illinois</a:t>
            </a:r>
            <a:r>
              <a:rPr lang="en-US" b="1">
                <a:latin typeface="Maiandra GD" pitchFamily="34" charset="0"/>
              </a:rPr>
              <a:t> (1877)</a:t>
            </a:r>
          </a:p>
        </p:txBody>
      </p:sp>
      <p:sp>
        <p:nvSpPr>
          <p:cNvPr id="40963" name="Rectangle 3"/>
          <p:cNvSpPr>
            <a:spLocks noGrp="1" noChangeArrowheads="1"/>
          </p:cNvSpPr>
          <p:nvPr>
            <p:ph type="body" idx="1"/>
          </p:nvPr>
        </p:nvSpPr>
        <p:spPr>
          <a:xfrm>
            <a:off x="304800" y="1143000"/>
            <a:ext cx="6400800" cy="5257800"/>
          </a:xfrm>
        </p:spPr>
        <p:txBody>
          <a:bodyPr/>
          <a:lstStyle/>
          <a:p>
            <a:r>
              <a:rPr lang="en-US" sz="2800" b="1">
                <a:latin typeface="Maiandra GD" pitchFamily="34" charset="0"/>
              </a:rPr>
              <a:t>Facts of the Case </a:t>
            </a:r>
          </a:p>
          <a:p>
            <a:pPr lvl="1"/>
            <a:r>
              <a:rPr lang="en-US" sz="2400">
                <a:latin typeface="Maiandra GD" pitchFamily="34" charset="0"/>
              </a:rPr>
              <a:t>The state of Illinois regulated grain warehouse and elevator rates and  establishing maximum rates for their use. The owners sued claiming they should be able to decide how much they should charge for their services</a:t>
            </a:r>
            <a:endParaRPr lang="en-US" sz="2400" b="1">
              <a:latin typeface="Maiandra GD" pitchFamily="34" charset="0"/>
            </a:endParaRPr>
          </a:p>
          <a:p>
            <a:r>
              <a:rPr lang="en-US" sz="2800" b="1">
                <a:latin typeface="Maiandra GD" pitchFamily="34" charset="0"/>
              </a:rPr>
              <a:t>Questions Presented </a:t>
            </a:r>
          </a:p>
          <a:p>
            <a:pPr lvl="1"/>
            <a:r>
              <a:rPr lang="en-US" sz="2400">
                <a:latin typeface="Maiandra GD" pitchFamily="34" charset="0"/>
              </a:rPr>
              <a:t>Did the state-imposed rates deny the warehouse and elevator owners </a:t>
            </a:r>
            <a:r>
              <a:rPr lang="en-US" sz="2400" u="sng">
                <a:latin typeface="Maiandra GD" pitchFamily="34" charset="0"/>
              </a:rPr>
              <a:t>equal protection and due process</a:t>
            </a:r>
            <a:r>
              <a:rPr lang="en-US" sz="2400">
                <a:latin typeface="Maiandra GD" pitchFamily="34" charset="0"/>
              </a:rPr>
              <a:t> under the 14th Amendment?  </a:t>
            </a:r>
            <a:endParaRPr lang="en-US" sz="2400" b="1">
              <a:latin typeface="Maiandra GD" pitchFamily="34" charset="0"/>
            </a:endParaRPr>
          </a:p>
          <a:p>
            <a:pPr>
              <a:buFontTx/>
              <a:buNone/>
            </a:pPr>
            <a:endParaRPr lang="en-US" sz="2800">
              <a:latin typeface="Maiandra GD" pitchFamily="34" charset="0"/>
            </a:endParaRPr>
          </a:p>
        </p:txBody>
      </p:sp>
      <p:pic>
        <p:nvPicPr>
          <p:cNvPr id="40964" name="Picture 7" descr="MCj03656060000[1]"/>
          <p:cNvPicPr>
            <a:picLocks noChangeAspect="1" noChangeArrowheads="1"/>
          </p:cNvPicPr>
          <p:nvPr/>
        </p:nvPicPr>
        <p:blipFill>
          <a:blip r:embed="rId2" cstate="print"/>
          <a:srcRect/>
          <a:stretch>
            <a:fillRect/>
          </a:stretch>
        </p:blipFill>
        <p:spPr bwMode="auto">
          <a:xfrm>
            <a:off x="6783388" y="990600"/>
            <a:ext cx="2132012" cy="2133600"/>
          </a:xfrm>
          <a:prstGeom prst="rect">
            <a:avLst/>
          </a:prstGeom>
          <a:noFill/>
          <a:ln w="9525">
            <a:noFill/>
            <a:miter lim="800000"/>
            <a:headEnd/>
            <a:tailEnd/>
          </a:ln>
        </p:spPr>
      </p:pic>
      <p:pic>
        <p:nvPicPr>
          <p:cNvPr id="40965" name="Picture 8" descr="MCj03703000000[1]"/>
          <p:cNvPicPr>
            <a:picLocks noChangeAspect="1" noChangeArrowheads="1"/>
          </p:cNvPicPr>
          <p:nvPr/>
        </p:nvPicPr>
        <p:blipFill>
          <a:blip r:embed="rId3" cstate="print"/>
          <a:srcRect/>
          <a:stretch>
            <a:fillRect/>
          </a:stretch>
        </p:blipFill>
        <p:spPr bwMode="auto">
          <a:xfrm>
            <a:off x="6781800" y="3352800"/>
            <a:ext cx="2132013" cy="2133600"/>
          </a:xfrm>
          <a:prstGeom prst="rect">
            <a:avLst/>
          </a:prstGeom>
          <a:noFill/>
          <a:ln w="9525">
            <a:noFill/>
            <a:miter lim="800000"/>
            <a:headEnd/>
            <a:tailEnd/>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228600"/>
            <a:ext cx="7772400" cy="1143000"/>
          </a:xfrm>
        </p:spPr>
        <p:txBody>
          <a:bodyPr/>
          <a:lstStyle/>
          <a:p>
            <a:pPr algn="l"/>
            <a:r>
              <a:rPr lang="en-US" b="1" i="1">
                <a:latin typeface="Maiandra GD" pitchFamily="34" charset="0"/>
              </a:rPr>
              <a:t>Munn v. Illinois</a:t>
            </a:r>
            <a:r>
              <a:rPr lang="en-US" b="1">
                <a:latin typeface="Maiandra GD" pitchFamily="34" charset="0"/>
              </a:rPr>
              <a:t> (1877)</a:t>
            </a:r>
          </a:p>
        </p:txBody>
      </p:sp>
      <p:sp>
        <p:nvSpPr>
          <p:cNvPr id="41987" name="Rectangle 3"/>
          <p:cNvSpPr>
            <a:spLocks noGrp="1" noChangeArrowheads="1"/>
          </p:cNvSpPr>
          <p:nvPr>
            <p:ph type="body" idx="1"/>
          </p:nvPr>
        </p:nvSpPr>
        <p:spPr>
          <a:xfrm>
            <a:off x="304800" y="1143000"/>
            <a:ext cx="6400800" cy="5257800"/>
          </a:xfrm>
        </p:spPr>
        <p:txBody>
          <a:bodyPr/>
          <a:lstStyle/>
          <a:p>
            <a:pPr>
              <a:buFontTx/>
              <a:buNone/>
            </a:pPr>
            <a:endParaRPr lang="en-US" b="1">
              <a:latin typeface="Maiandra GD" pitchFamily="34" charset="0"/>
            </a:endParaRPr>
          </a:p>
          <a:p>
            <a:r>
              <a:rPr lang="en-US" b="1">
                <a:latin typeface="Maiandra GD" pitchFamily="34" charset="0"/>
              </a:rPr>
              <a:t>Conclusion </a:t>
            </a:r>
          </a:p>
          <a:p>
            <a:pPr lvl="1"/>
            <a:r>
              <a:rPr lang="en-US">
                <a:latin typeface="Maiandra GD" pitchFamily="34" charset="0"/>
              </a:rPr>
              <a:t>No on both counts. The states may regulate the use of private property "</a:t>
            </a:r>
            <a:r>
              <a:rPr lang="en-US" b="1" i="1">
                <a:solidFill>
                  <a:schemeClr val="accent2"/>
                </a:solidFill>
                <a:latin typeface="Maiandra GD" pitchFamily="34" charset="0"/>
              </a:rPr>
              <a:t>when such regulation becomes necessary for the public good</a:t>
            </a:r>
            <a:r>
              <a:rPr lang="en-US">
                <a:solidFill>
                  <a:schemeClr val="accent2"/>
                </a:solidFill>
                <a:latin typeface="Maiandra GD" pitchFamily="34" charset="0"/>
              </a:rPr>
              <a:t>."</a:t>
            </a:r>
            <a:r>
              <a:rPr lang="en-US">
                <a:latin typeface="Maiandra GD" pitchFamily="34" charset="0"/>
              </a:rPr>
              <a:t> When property has a public interest, it ceases to be private only. </a:t>
            </a:r>
          </a:p>
        </p:txBody>
      </p:sp>
      <p:pic>
        <p:nvPicPr>
          <p:cNvPr id="41988" name="Picture 4" descr="MCj03656060000[1]"/>
          <p:cNvPicPr>
            <a:picLocks noChangeAspect="1" noChangeArrowheads="1"/>
          </p:cNvPicPr>
          <p:nvPr/>
        </p:nvPicPr>
        <p:blipFill>
          <a:blip r:embed="rId2" cstate="print"/>
          <a:srcRect/>
          <a:stretch>
            <a:fillRect/>
          </a:stretch>
        </p:blipFill>
        <p:spPr bwMode="auto">
          <a:xfrm>
            <a:off x="6783388" y="990600"/>
            <a:ext cx="2132012" cy="2133600"/>
          </a:xfrm>
          <a:prstGeom prst="rect">
            <a:avLst/>
          </a:prstGeom>
          <a:noFill/>
          <a:ln w="9525">
            <a:noFill/>
            <a:miter lim="800000"/>
            <a:headEnd/>
            <a:tailEnd/>
          </a:ln>
        </p:spPr>
      </p:pic>
      <p:pic>
        <p:nvPicPr>
          <p:cNvPr id="41989" name="Picture 5" descr="MCj03703000000[1]"/>
          <p:cNvPicPr>
            <a:picLocks noChangeAspect="1" noChangeArrowheads="1"/>
          </p:cNvPicPr>
          <p:nvPr/>
        </p:nvPicPr>
        <p:blipFill>
          <a:blip r:embed="rId3" cstate="print"/>
          <a:srcRect/>
          <a:stretch>
            <a:fillRect/>
          </a:stretch>
        </p:blipFill>
        <p:spPr bwMode="auto">
          <a:xfrm>
            <a:off x="6781800" y="3352800"/>
            <a:ext cx="2132013" cy="2133600"/>
          </a:xfrm>
          <a:prstGeom prst="rect">
            <a:avLst/>
          </a:prstGeom>
          <a:noFill/>
          <a:ln w="9525">
            <a:noFill/>
            <a:miter lim="800000"/>
            <a:headEnd/>
            <a:tailEnd/>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38200" y="381000"/>
            <a:ext cx="7772400" cy="1143000"/>
          </a:xfrm>
        </p:spPr>
        <p:txBody>
          <a:bodyPr/>
          <a:lstStyle/>
          <a:p>
            <a:r>
              <a:rPr lang="en-US" b="1" i="1">
                <a:latin typeface="Maiandra GD" pitchFamily="34" charset="0"/>
              </a:rPr>
              <a:t>Plessey v. Ferguson</a:t>
            </a:r>
            <a:r>
              <a:rPr lang="en-US" b="1">
                <a:latin typeface="Maiandra GD" pitchFamily="34" charset="0"/>
              </a:rPr>
              <a:t> (1896)</a:t>
            </a:r>
          </a:p>
        </p:txBody>
      </p:sp>
      <p:sp>
        <p:nvSpPr>
          <p:cNvPr id="43011" name="Rectangle 3"/>
          <p:cNvSpPr>
            <a:spLocks noGrp="1" noChangeArrowheads="1"/>
          </p:cNvSpPr>
          <p:nvPr>
            <p:ph type="body" idx="1"/>
          </p:nvPr>
        </p:nvSpPr>
        <p:spPr>
          <a:xfrm>
            <a:off x="685800" y="1447800"/>
            <a:ext cx="4572000" cy="5029200"/>
          </a:xfrm>
        </p:spPr>
        <p:txBody>
          <a:bodyPr/>
          <a:lstStyle/>
          <a:p>
            <a:pPr>
              <a:lnSpc>
                <a:spcPct val="80000"/>
              </a:lnSpc>
            </a:pPr>
            <a:r>
              <a:rPr lang="en-US" sz="2800" b="1">
                <a:latin typeface="Maiandra GD" pitchFamily="34" charset="0"/>
              </a:rPr>
              <a:t>Facts of the Case</a:t>
            </a:r>
            <a:endParaRPr lang="en-US" sz="2800">
              <a:latin typeface="Maiandra GD" pitchFamily="34" charset="0"/>
            </a:endParaRPr>
          </a:p>
          <a:p>
            <a:pPr>
              <a:lnSpc>
                <a:spcPct val="80000"/>
              </a:lnSpc>
            </a:pPr>
            <a:r>
              <a:rPr lang="en-US" sz="2800">
                <a:latin typeface="Maiandra GD" pitchFamily="34" charset="0"/>
              </a:rPr>
              <a:t>The state of Louisiana enacted a law that required separate railway cars for blacks and whites. In 1892, Homer Adolph Plessey--who was seven-eighths Caucasian--took a seat in a "</a:t>
            </a:r>
            <a:r>
              <a:rPr lang="en-US" sz="2800">
                <a:solidFill>
                  <a:schemeClr val="accent2"/>
                </a:solidFill>
                <a:latin typeface="Maiandra GD" pitchFamily="34" charset="0"/>
              </a:rPr>
              <a:t>whites only</a:t>
            </a:r>
            <a:r>
              <a:rPr lang="en-US" sz="2800">
                <a:latin typeface="Maiandra GD" pitchFamily="34" charset="0"/>
              </a:rPr>
              <a:t>" car of a Louisiana train. </a:t>
            </a:r>
          </a:p>
          <a:p>
            <a:pPr lvl="1">
              <a:lnSpc>
                <a:spcPct val="80000"/>
              </a:lnSpc>
            </a:pPr>
            <a:r>
              <a:rPr lang="en-US" sz="2400">
                <a:latin typeface="Maiandra GD" pitchFamily="34" charset="0"/>
              </a:rPr>
              <a:t>He refused to move to the car reserved for blacks and was arrested. </a:t>
            </a:r>
            <a:endParaRPr lang="en-US" sz="2400" b="1"/>
          </a:p>
          <a:p>
            <a:pPr>
              <a:lnSpc>
                <a:spcPct val="80000"/>
              </a:lnSpc>
            </a:pPr>
            <a:endParaRPr lang="en-US" sz="2800"/>
          </a:p>
        </p:txBody>
      </p:sp>
      <p:pic>
        <p:nvPicPr>
          <p:cNvPr id="43012" name="Picture 5" descr="homerplessy"/>
          <p:cNvPicPr>
            <a:picLocks noChangeAspect="1" noChangeArrowheads="1"/>
          </p:cNvPicPr>
          <p:nvPr/>
        </p:nvPicPr>
        <p:blipFill>
          <a:blip r:embed="rId2" cstate="print"/>
          <a:srcRect/>
          <a:stretch>
            <a:fillRect/>
          </a:stretch>
        </p:blipFill>
        <p:spPr bwMode="auto">
          <a:xfrm>
            <a:off x="5410200" y="1676400"/>
            <a:ext cx="3408363" cy="3992563"/>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38200" y="381000"/>
            <a:ext cx="7772400" cy="1143000"/>
          </a:xfrm>
        </p:spPr>
        <p:txBody>
          <a:bodyPr/>
          <a:lstStyle/>
          <a:p>
            <a:r>
              <a:rPr lang="en-US" b="1" i="1">
                <a:latin typeface="Maiandra GD" pitchFamily="34" charset="0"/>
              </a:rPr>
              <a:t>Plessey v. Ferguson</a:t>
            </a:r>
            <a:r>
              <a:rPr lang="en-US" b="1">
                <a:latin typeface="Maiandra GD" pitchFamily="34" charset="0"/>
              </a:rPr>
              <a:t> (1896)</a:t>
            </a:r>
          </a:p>
        </p:txBody>
      </p:sp>
      <p:sp>
        <p:nvSpPr>
          <p:cNvPr id="44035" name="Rectangle 3"/>
          <p:cNvSpPr>
            <a:spLocks noGrp="1" noChangeArrowheads="1"/>
          </p:cNvSpPr>
          <p:nvPr>
            <p:ph type="body" idx="1"/>
          </p:nvPr>
        </p:nvSpPr>
        <p:spPr>
          <a:xfrm>
            <a:off x="685800" y="1447800"/>
            <a:ext cx="4572000" cy="5029200"/>
          </a:xfrm>
        </p:spPr>
        <p:txBody>
          <a:bodyPr/>
          <a:lstStyle/>
          <a:p>
            <a:r>
              <a:rPr lang="en-US" sz="2800" b="1">
                <a:latin typeface="Maiandra GD" pitchFamily="34" charset="0"/>
              </a:rPr>
              <a:t>Question of Law</a:t>
            </a:r>
            <a:endParaRPr lang="en-US" sz="2800">
              <a:latin typeface="Maiandra GD" pitchFamily="34" charset="0"/>
            </a:endParaRPr>
          </a:p>
          <a:p>
            <a:r>
              <a:rPr lang="en-US" sz="2800">
                <a:latin typeface="Maiandra GD" pitchFamily="34" charset="0"/>
              </a:rPr>
              <a:t>Is Louisiana's </a:t>
            </a:r>
            <a:r>
              <a:rPr lang="en-US" sz="2800">
                <a:solidFill>
                  <a:schemeClr val="accent2"/>
                </a:solidFill>
                <a:latin typeface="Maiandra GD" pitchFamily="34" charset="0"/>
              </a:rPr>
              <a:t>law mandating racial segregation on its trains an unconstitutional infringement </a:t>
            </a:r>
            <a:r>
              <a:rPr lang="en-US" sz="2800">
                <a:latin typeface="Maiandra GD" pitchFamily="34" charset="0"/>
              </a:rPr>
              <a:t>on both the privileges and immunities and the equal protection clauses of the Fourteenth Amendment?</a:t>
            </a:r>
            <a:r>
              <a:rPr lang="en-US" sz="2800"/>
              <a:t> </a:t>
            </a:r>
            <a:endParaRPr lang="en-US" sz="2800" b="1"/>
          </a:p>
          <a:p>
            <a:endParaRPr lang="en-US" sz="2800"/>
          </a:p>
        </p:txBody>
      </p:sp>
      <p:pic>
        <p:nvPicPr>
          <p:cNvPr id="44036" name="Picture 4" descr="homerplessy"/>
          <p:cNvPicPr>
            <a:picLocks noChangeAspect="1" noChangeArrowheads="1"/>
          </p:cNvPicPr>
          <p:nvPr/>
        </p:nvPicPr>
        <p:blipFill>
          <a:blip r:embed="rId2" cstate="print"/>
          <a:srcRect/>
          <a:stretch>
            <a:fillRect/>
          </a:stretch>
        </p:blipFill>
        <p:spPr bwMode="auto">
          <a:xfrm>
            <a:off x="5410200" y="1676400"/>
            <a:ext cx="3408363" cy="399256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38200" y="152400"/>
            <a:ext cx="7772400" cy="1143000"/>
          </a:xfrm>
        </p:spPr>
        <p:txBody>
          <a:bodyPr/>
          <a:lstStyle/>
          <a:p>
            <a:pPr algn="l"/>
            <a:r>
              <a:rPr lang="en-US" b="1">
                <a:latin typeface="Maiandra GD" pitchFamily="34" charset="0"/>
              </a:rPr>
              <a:t>Conclusion</a:t>
            </a:r>
          </a:p>
        </p:txBody>
      </p:sp>
      <p:sp>
        <p:nvSpPr>
          <p:cNvPr id="45059" name="Rectangle 3"/>
          <p:cNvSpPr>
            <a:spLocks noGrp="1" noChangeArrowheads="1"/>
          </p:cNvSpPr>
          <p:nvPr>
            <p:ph type="body" idx="1"/>
          </p:nvPr>
        </p:nvSpPr>
        <p:spPr>
          <a:xfrm>
            <a:off x="381000" y="1143000"/>
            <a:ext cx="4343400" cy="5334000"/>
          </a:xfrm>
        </p:spPr>
        <p:txBody>
          <a:bodyPr/>
          <a:lstStyle/>
          <a:p>
            <a:pPr>
              <a:lnSpc>
                <a:spcPct val="90000"/>
              </a:lnSpc>
            </a:pPr>
            <a:r>
              <a:rPr lang="en-US" sz="2400">
                <a:latin typeface="Maiandra GD" pitchFamily="34" charset="0"/>
              </a:rPr>
              <a:t>No, the state law is within constitutional boundaries and state-imposed racial segregation upheld by the Court. </a:t>
            </a:r>
          </a:p>
          <a:p>
            <a:pPr>
              <a:lnSpc>
                <a:spcPct val="90000"/>
              </a:lnSpc>
            </a:pPr>
            <a:r>
              <a:rPr lang="en-US" sz="2400">
                <a:latin typeface="Maiandra GD" pitchFamily="34" charset="0"/>
              </a:rPr>
              <a:t>The justices based their decision on the </a:t>
            </a:r>
            <a:r>
              <a:rPr lang="en-US" sz="2400" b="1" u="sng">
                <a:solidFill>
                  <a:schemeClr val="accent2"/>
                </a:solidFill>
                <a:latin typeface="Maiandra GD" pitchFamily="34" charset="0"/>
              </a:rPr>
              <a:t>separate-but-equal doctrine</a:t>
            </a:r>
            <a:r>
              <a:rPr lang="en-US" sz="2400">
                <a:latin typeface="Maiandra GD" pitchFamily="34" charset="0"/>
              </a:rPr>
              <a:t>, that separate facilities for blacks and whites satisfied the Fourteenth Amendment so long as they were equal. </a:t>
            </a:r>
          </a:p>
          <a:p>
            <a:pPr lvl="1">
              <a:lnSpc>
                <a:spcPct val="90000"/>
              </a:lnSpc>
            </a:pPr>
            <a:r>
              <a:rPr lang="en-US" sz="2000">
                <a:latin typeface="Maiandra GD" pitchFamily="34" charset="0"/>
              </a:rPr>
              <a:t>In short, segregation does not in itself constitute unlawful discrimination</a:t>
            </a:r>
          </a:p>
          <a:p>
            <a:pPr>
              <a:lnSpc>
                <a:spcPct val="90000"/>
              </a:lnSpc>
            </a:pPr>
            <a:endParaRPr lang="en-US" sz="2400"/>
          </a:p>
        </p:txBody>
      </p:sp>
      <p:pic>
        <p:nvPicPr>
          <p:cNvPr id="45060" name="Picture 5" descr="PlessyvFergusonCourt%5b1%5d"/>
          <p:cNvPicPr>
            <a:picLocks noChangeAspect="1" noChangeArrowheads="1"/>
          </p:cNvPicPr>
          <p:nvPr/>
        </p:nvPicPr>
        <p:blipFill>
          <a:blip r:embed="rId2" cstate="print"/>
          <a:srcRect/>
          <a:stretch>
            <a:fillRect/>
          </a:stretch>
        </p:blipFill>
        <p:spPr bwMode="auto">
          <a:xfrm>
            <a:off x="4648200" y="1514475"/>
            <a:ext cx="4067175" cy="2447925"/>
          </a:xfrm>
          <a:prstGeom prst="rect">
            <a:avLst/>
          </a:prstGeom>
          <a:noFill/>
          <a:ln w="9525">
            <a:noFill/>
            <a:miter lim="800000"/>
            <a:headEnd/>
            <a:tailEnd/>
          </a:ln>
        </p:spPr>
      </p:pic>
      <p:sp>
        <p:nvSpPr>
          <p:cNvPr id="45061" name="Text Box 6"/>
          <p:cNvSpPr txBox="1">
            <a:spLocks noChangeArrowheads="1"/>
          </p:cNvSpPr>
          <p:nvPr/>
        </p:nvSpPr>
        <p:spPr bwMode="auto">
          <a:xfrm>
            <a:off x="4953000" y="4114800"/>
            <a:ext cx="3657600" cy="549275"/>
          </a:xfrm>
          <a:prstGeom prst="rect">
            <a:avLst/>
          </a:prstGeom>
          <a:noFill/>
          <a:ln w="9525">
            <a:noFill/>
            <a:miter lim="800000"/>
            <a:headEnd/>
            <a:tailEnd/>
          </a:ln>
        </p:spPr>
        <p:txBody>
          <a:bodyPr>
            <a:spAutoFit/>
          </a:bodyPr>
          <a:lstStyle/>
          <a:p>
            <a:pPr algn="ctr">
              <a:spcBef>
                <a:spcPct val="50000"/>
              </a:spcBef>
            </a:pPr>
            <a:r>
              <a:rPr lang="en-US" sz="1200" b="1"/>
              <a:t>The Fuller Court- circa 1898</a:t>
            </a:r>
          </a:p>
          <a:p>
            <a:pPr algn="ctr">
              <a:spcBef>
                <a:spcPct val="50000"/>
              </a:spcBef>
            </a:pPr>
            <a:r>
              <a:rPr lang="en-US" sz="1200" b="1" i="1"/>
              <a:t>(Melville Fuller center)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plessy_v_ferguson_v"/>
          <p:cNvPicPr>
            <a:picLocks noChangeAspect="1" noChangeArrowheads="1"/>
          </p:cNvPicPr>
          <p:nvPr/>
        </p:nvPicPr>
        <p:blipFill>
          <a:blip r:embed="rId2" cstate="print"/>
          <a:srcRect/>
          <a:stretch>
            <a:fillRect/>
          </a:stretch>
        </p:blipFill>
        <p:spPr bwMode="auto">
          <a:xfrm>
            <a:off x="4343400" y="76200"/>
            <a:ext cx="4235450" cy="6629400"/>
          </a:xfrm>
          <a:prstGeom prst="rect">
            <a:avLst/>
          </a:prstGeom>
          <a:noFill/>
          <a:ln w="9525">
            <a:noFill/>
            <a:miter lim="800000"/>
            <a:headEnd/>
            <a:tailEnd/>
          </a:ln>
        </p:spPr>
      </p:pic>
      <p:sp>
        <p:nvSpPr>
          <p:cNvPr id="46083" name="WordArt 5"/>
          <p:cNvSpPr>
            <a:spLocks noChangeArrowheads="1" noChangeShapeType="1" noTextEdit="1"/>
          </p:cNvSpPr>
          <p:nvPr/>
        </p:nvSpPr>
        <p:spPr bwMode="auto">
          <a:xfrm>
            <a:off x="304800" y="1981200"/>
            <a:ext cx="3352800" cy="17526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latin typeface="Arial Black"/>
              </a:rPr>
              <a:t>Actual</a:t>
            </a:r>
          </a:p>
          <a:p>
            <a:pPr algn="ctr"/>
            <a:r>
              <a:rPr lang="en-US" sz="3600" i="1" kern="10">
                <a:ln w="9525">
                  <a:solidFill>
                    <a:srgbClr val="000000"/>
                  </a:solidFill>
                  <a:round/>
                  <a:headEnd/>
                  <a:tailEnd/>
                </a:ln>
                <a:latin typeface="Arial Black"/>
              </a:rPr>
              <a:t> Court Decision</a:t>
            </a:r>
          </a:p>
        </p:txBody>
      </p:sp>
      <p:sp>
        <p:nvSpPr>
          <p:cNvPr id="46084" name="Line 6"/>
          <p:cNvSpPr>
            <a:spLocks noChangeShapeType="1"/>
          </p:cNvSpPr>
          <p:nvPr/>
        </p:nvSpPr>
        <p:spPr bwMode="auto">
          <a:xfrm>
            <a:off x="1066800" y="4267200"/>
            <a:ext cx="2743200" cy="0"/>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1143000"/>
          </a:xfrm>
        </p:spPr>
        <p:txBody>
          <a:bodyPr/>
          <a:lstStyle/>
          <a:p>
            <a:r>
              <a:rPr lang="en-US" b="1">
                <a:latin typeface="Maiandra GD" pitchFamily="34" charset="0"/>
              </a:rPr>
              <a:t>The Dual Court System</a:t>
            </a:r>
          </a:p>
        </p:txBody>
      </p:sp>
      <p:sp>
        <p:nvSpPr>
          <p:cNvPr id="6147" name="Rectangle 3"/>
          <p:cNvSpPr>
            <a:spLocks noGrp="1" noChangeArrowheads="1"/>
          </p:cNvSpPr>
          <p:nvPr>
            <p:ph type="body" idx="1"/>
          </p:nvPr>
        </p:nvSpPr>
        <p:spPr>
          <a:xfrm>
            <a:off x="685800" y="1295400"/>
            <a:ext cx="7239000" cy="4876800"/>
          </a:xfrm>
        </p:spPr>
        <p:txBody>
          <a:bodyPr/>
          <a:lstStyle/>
          <a:p>
            <a:r>
              <a:rPr lang="en-US">
                <a:latin typeface="Maiandra GD" pitchFamily="34" charset="0"/>
              </a:rPr>
              <a:t>This means the Federal and State Court systems and how they function</a:t>
            </a:r>
          </a:p>
          <a:p>
            <a:r>
              <a:rPr lang="en-US">
                <a:latin typeface="Maiandra GD" pitchFamily="34" charset="0"/>
              </a:rPr>
              <a:t>Refers to the separate state court systems and federal court systems</a:t>
            </a:r>
          </a:p>
          <a:p>
            <a:pPr lvl="1"/>
            <a:r>
              <a:rPr lang="en-US">
                <a:latin typeface="Maiandra GD" pitchFamily="34" charset="0"/>
              </a:rPr>
              <a:t>It’s an outdated way to describe the two systems</a:t>
            </a:r>
          </a:p>
        </p:txBody>
      </p:sp>
      <p:pic>
        <p:nvPicPr>
          <p:cNvPr id="6148" name="Picture 4" descr="j0144821"/>
          <p:cNvPicPr>
            <a:picLocks noChangeAspect="1" noChangeArrowheads="1"/>
          </p:cNvPicPr>
          <p:nvPr/>
        </p:nvPicPr>
        <p:blipFill>
          <a:blip r:embed="rId2" cstate="print"/>
          <a:srcRect/>
          <a:stretch>
            <a:fillRect/>
          </a:stretch>
        </p:blipFill>
        <p:spPr bwMode="auto">
          <a:xfrm>
            <a:off x="3124200" y="4114800"/>
            <a:ext cx="3657600" cy="2416175"/>
          </a:xfrm>
          <a:prstGeom prst="rect">
            <a:avLst/>
          </a:prstGeom>
          <a:noFill/>
          <a:ln w="9525">
            <a:noFill/>
            <a:miter lim="800000"/>
            <a:headEnd/>
            <a:tailEnd/>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3400" y="76200"/>
            <a:ext cx="7772400" cy="1143000"/>
          </a:xfrm>
        </p:spPr>
        <p:txBody>
          <a:bodyPr/>
          <a:lstStyle/>
          <a:p>
            <a:pPr algn="l"/>
            <a:r>
              <a:rPr lang="en-US" sz="4000" b="1">
                <a:latin typeface="Maiandra GD" pitchFamily="34" charset="0"/>
              </a:rPr>
              <a:t>Brown v. Board of Education </a:t>
            </a:r>
            <a:br>
              <a:rPr lang="en-US" sz="4000" b="1">
                <a:latin typeface="Maiandra GD" pitchFamily="34" charset="0"/>
              </a:rPr>
            </a:br>
            <a:r>
              <a:rPr lang="en-US" sz="4000" b="1">
                <a:latin typeface="Maiandra GD" pitchFamily="34" charset="0"/>
              </a:rPr>
              <a:t>of Topeka (1954)</a:t>
            </a:r>
          </a:p>
        </p:txBody>
      </p:sp>
      <p:sp>
        <p:nvSpPr>
          <p:cNvPr id="47107" name="Rectangle 3"/>
          <p:cNvSpPr>
            <a:spLocks noGrp="1" noChangeArrowheads="1"/>
          </p:cNvSpPr>
          <p:nvPr>
            <p:ph type="body" idx="1"/>
          </p:nvPr>
        </p:nvSpPr>
        <p:spPr>
          <a:xfrm>
            <a:off x="228600" y="1219200"/>
            <a:ext cx="6629400" cy="4724400"/>
          </a:xfrm>
        </p:spPr>
        <p:txBody>
          <a:bodyPr/>
          <a:lstStyle/>
          <a:p>
            <a:pPr>
              <a:lnSpc>
                <a:spcPct val="90000"/>
              </a:lnSpc>
            </a:pPr>
            <a:r>
              <a:rPr lang="en-US" sz="2800" b="1">
                <a:latin typeface="Maiandra GD" pitchFamily="34" charset="0"/>
              </a:rPr>
              <a:t>Facts of the Case </a:t>
            </a:r>
          </a:p>
          <a:p>
            <a:pPr lvl="1">
              <a:lnSpc>
                <a:spcPct val="90000"/>
              </a:lnSpc>
            </a:pPr>
            <a:r>
              <a:rPr lang="en-US" sz="2400">
                <a:latin typeface="Maiandra GD" pitchFamily="34" charset="0"/>
              </a:rPr>
              <a:t>Black children were denied admission to public schools attended by white children under laws requiring or permitting segregation according to the races. The white and black schools approached equality in terms of buildings, curricula, qualifications, and teacher salaries.  </a:t>
            </a:r>
            <a:endParaRPr lang="en-US" sz="2400" b="1">
              <a:latin typeface="Maiandra GD" pitchFamily="34" charset="0"/>
            </a:endParaRPr>
          </a:p>
          <a:p>
            <a:pPr>
              <a:lnSpc>
                <a:spcPct val="90000"/>
              </a:lnSpc>
            </a:pPr>
            <a:r>
              <a:rPr lang="en-US" sz="2800" b="1">
                <a:latin typeface="Maiandra GD" pitchFamily="34" charset="0"/>
              </a:rPr>
              <a:t>Question Presented </a:t>
            </a:r>
          </a:p>
          <a:p>
            <a:pPr lvl="1">
              <a:lnSpc>
                <a:spcPct val="90000"/>
              </a:lnSpc>
            </a:pPr>
            <a:r>
              <a:rPr lang="en-US" sz="2400">
                <a:latin typeface="Maiandra GD" pitchFamily="34" charset="0"/>
              </a:rPr>
              <a:t>Does the </a:t>
            </a:r>
            <a:r>
              <a:rPr lang="en-US" sz="2400" b="1">
                <a:solidFill>
                  <a:schemeClr val="accent2"/>
                </a:solidFill>
                <a:latin typeface="Maiandra GD" pitchFamily="34" charset="0"/>
              </a:rPr>
              <a:t>segregation of children in public schools solely on the basis of race deprive the minority children of the equal</a:t>
            </a:r>
            <a:r>
              <a:rPr lang="en-US" sz="2400">
                <a:latin typeface="Maiandra GD" pitchFamily="34" charset="0"/>
              </a:rPr>
              <a:t> protection of the laws guaranteed by the 14th Amendment? (See </a:t>
            </a:r>
            <a:r>
              <a:rPr lang="en-US" sz="2400" i="1">
                <a:latin typeface="Maiandra GD" pitchFamily="34" charset="0"/>
              </a:rPr>
              <a:t>Plessey v Ferguson-</a:t>
            </a:r>
            <a:r>
              <a:rPr lang="en-US" sz="2400">
                <a:latin typeface="Maiandra GD" pitchFamily="34" charset="0"/>
              </a:rPr>
              <a:t> separate BUT equal)</a:t>
            </a:r>
            <a:endParaRPr lang="en-US" sz="2400" b="1">
              <a:latin typeface="Maiandra GD" pitchFamily="34" charset="0"/>
            </a:endParaRPr>
          </a:p>
          <a:p>
            <a:pPr>
              <a:lnSpc>
                <a:spcPct val="90000"/>
              </a:lnSpc>
            </a:pPr>
            <a:endParaRPr lang="en-US" sz="2800">
              <a:latin typeface="Maiandra GD" pitchFamily="34" charset="0"/>
            </a:endParaRPr>
          </a:p>
        </p:txBody>
      </p:sp>
      <p:pic>
        <p:nvPicPr>
          <p:cNvPr id="47108" name="Picture 5" descr="brown_family"/>
          <p:cNvPicPr>
            <a:picLocks noChangeAspect="1" noChangeArrowheads="1"/>
          </p:cNvPicPr>
          <p:nvPr/>
        </p:nvPicPr>
        <p:blipFill>
          <a:blip r:embed="rId2" cstate="print"/>
          <a:srcRect/>
          <a:stretch>
            <a:fillRect/>
          </a:stretch>
        </p:blipFill>
        <p:spPr bwMode="auto">
          <a:xfrm>
            <a:off x="6705600" y="1143000"/>
            <a:ext cx="2203450" cy="2819400"/>
          </a:xfrm>
          <a:prstGeom prst="rect">
            <a:avLst/>
          </a:prstGeom>
          <a:noFill/>
          <a:ln w="9525">
            <a:noFill/>
            <a:miter lim="800000"/>
            <a:headEnd/>
            <a:tailEnd/>
          </a:ln>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4000" b="1">
                <a:latin typeface="Maiandra GD" pitchFamily="34" charset="0"/>
              </a:rPr>
              <a:t>Conclusion </a:t>
            </a:r>
            <a:br>
              <a:rPr lang="en-US" sz="4000" b="1">
                <a:latin typeface="Maiandra GD" pitchFamily="34" charset="0"/>
              </a:rPr>
            </a:br>
            <a:endParaRPr lang="en-US" sz="4000" b="1">
              <a:latin typeface="Maiandra GD" pitchFamily="34" charset="0"/>
            </a:endParaRPr>
          </a:p>
        </p:txBody>
      </p:sp>
      <p:sp>
        <p:nvSpPr>
          <p:cNvPr id="48131" name="Rectangle 3"/>
          <p:cNvSpPr>
            <a:spLocks noGrp="1" noChangeArrowheads="1"/>
          </p:cNvSpPr>
          <p:nvPr>
            <p:ph type="body" idx="1"/>
          </p:nvPr>
        </p:nvSpPr>
        <p:spPr>
          <a:xfrm>
            <a:off x="1828800" y="1447800"/>
            <a:ext cx="7010400" cy="4953000"/>
          </a:xfrm>
        </p:spPr>
        <p:txBody>
          <a:bodyPr/>
          <a:lstStyle/>
          <a:p>
            <a:pPr lvl="1"/>
            <a:r>
              <a:rPr lang="en-US" sz="2400">
                <a:latin typeface="Maiandra GD" pitchFamily="34" charset="0"/>
              </a:rPr>
              <a:t>The Court said “Yes!”</a:t>
            </a:r>
          </a:p>
          <a:p>
            <a:pPr lvl="1"/>
            <a:r>
              <a:rPr lang="en-US" sz="2400">
                <a:latin typeface="Maiandra GD" pitchFamily="34" charset="0"/>
              </a:rPr>
              <a:t>Racial segregation in public education has a detrimental effect on minority children because it is </a:t>
            </a:r>
            <a:r>
              <a:rPr lang="en-US" sz="2400" u="sng">
                <a:latin typeface="Maiandra GD" pitchFamily="34" charset="0"/>
              </a:rPr>
              <a:t>interpreted as a sign of inferiority</a:t>
            </a:r>
            <a:r>
              <a:rPr lang="en-US" sz="2400">
                <a:latin typeface="Maiandra GD" pitchFamily="34" charset="0"/>
              </a:rPr>
              <a:t>. </a:t>
            </a:r>
          </a:p>
          <a:p>
            <a:pPr lvl="1"/>
            <a:r>
              <a:rPr lang="en-US" sz="2400">
                <a:latin typeface="Maiandra GD" pitchFamily="34" charset="0"/>
              </a:rPr>
              <a:t>The long-held doctrine that separate facilities were permissible provided they were equal was rejected. </a:t>
            </a:r>
            <a:r>
              <a:rPr lang="en-US" sz="2400" b="1" u="sng">
                <a:solidFill>
                  <a:schemeClr val="accent2"/>
                </a:solidFill>
                <a:latin typeface="Maiandra GD" pitchFamily="34" charset="0"/>
              </a:rPr>
              <a:t>Separate but equal is inherently unequal</a:t>
            </a:r>
            <a:r>
              <a:rPr lang="en-US" sz="2400">
                <a:latin typeface="Maiandra GD" pitchFamily="34" charset="0"/>
              </a:rPr>
              <a:t> in the context of public education. </a:t>
            </a:r>
          </a:p>
          <a:p>
            <a:pPr lvl="1"/>
            <a:r>
              <a:rPr lang="en-US" sz="2400">
                <a:latin typeface="Maiandra GD" pitchFamily="34" charset="0"/>
              </a:rPr>
              <a:t>The unanimous opinion sounded the death-knell for all forms of state-maintained racial separation</a:t>
            </a:r>
          </a:p>
        </p:txBody>
      </p:sp>
      <p:pic>
        <p:nvPicPr>
          <p:cNvPr id="48132" name="Picture 5" descr="014_warren"/>
          <p:cNvPicPr>
            <a:picLocks noChangeAspect="1" noChangeArrowheads="1"/>
          </p:cNvPicPr>
          <p:nvPr/>
        </p:nvPicPr>
        <p:blipFill>
          <a:blip r:embed="rId2" cstate="print"/>
          <a:srcRect/>
          <a:stretch>
            <a:fillRect/>
          </a:stretch>
        </p:blipFill>
        <p:spPr bwMode="auto">
          <a:xfrm>
            <a:off x="168275" y="46038"/>
            <a:ext cx="1905000" cy="2457450"/>
          </a:xfrm>
          <a:prstGeom prst="rect">
            <a:avLst/>
          </a:prstGeom>
          <a:noFill/>
          <a:ln w="9525">
            <a:noFill/>
            <a:miter lim="800000"/>
            <a:headEnd/>
            <a:tailEnd/>
          </a:ln>
        </p:spPr>
      </p:pic>
      <p:sp>
        <p:nvSpPr>
          <p:cNvPr id="48133" name="Text Box 6"/>
          <p:cNvSpPr txBox="1">
            <a:spLocks noChangeArrowheads="1"/>
          </p:cNvSpPr>
          <p:nvPr/>
        </p:nvSpPr>
        <p:spPr bwMode="auto">
          <a:xfrm>
            <a:off x="304800" y="2514600"/>
            <a:ext cx="1752600" cy="457200"/>
          </a:xfrm>
          <a:prstGeom prst="rect">
            <a:avLst/>
          </a:prstGeom>
          <a:noFill/>
          <a:ln w="9525">
            <a:noFill/>
            <a:miter lim="800000"/>
            <a:headEnd/>
            <a:tailEnd/>
          </a:ln>
        </p:spPr>
        <p:txBody>
          <a:bodyPr>
            <a:spAutoFit/>
          </a:bodyPr>
          <a:lstStyle/>
          <a:p>
            <a:pPr algn="ctr">
              <a:spcBef>
                <a:spcPct val="50000"/>
              </a:spcBef>
            </a:pPr>
            <a:r>
              <a:rPr lang="en-US" sz="1200">
                <a:latin typeface="Maiandra GD" pitchFamily="34" charset="0"/>
              </a:rPr>
              <a:t>Chief Justice Earl Warren</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81000"/>
            <a:ext cx="7772400" cy="1143000"/>
          </a:xfrm>
        </p:spPr>
        <p:txBody>
          <a:bodyPr/>
          <a:lstStyle/>
          <a:p>
            <a:pPr eaLnBrk="1" hangingPunct="1"/>
            <a:r>
              <a:rPr lang="en-US" b="1" i="1">
                <a:latin typeface="Maiandra GD" pitchFamily="34" charset="0"/>
              </a:rPr>
              <a:t>Brown v Board II 1955</a:t>
            </a:r>
          </a:p>
        </p:txBody>
      </p:sp>
      <p:sp>
        <p:nvSpPr>
          <p:cNvPr id="49155" name="Rectangle 3"/>
          <p:cNvSpPr>
            <a:spLocks noGrp="1" noChangeArrowheads="1"/>
          </p:cNvSpPr>
          <p:nvPr>
            <p:ph type="body" idx="1"/>
          </p:nvPr>
        </p:nvSpPr>
        <p:spPr>
          <a:xfrm>
            <a:off x="381000" y="1371600"/>
            <a:ext cx="8305800" cy="5334000"/>
          </a:xfrm>
          <a:solidFill>
            <a:schemeClr val="bg1"/>
          </a:solidFill>
          <a:ln w="38100">
            <a:solidFill>
              <a:schemeClr val="tx1"/>
            </a:solidFill>
          </a:ln>
        </p:spPr>
        <p:txBody>
          <a:bodyPr/>
          <a:lstStyle/>
          <a:p>
            <a:pPr lvl="1" eaLnBrk="1" hangingPunct="1"/>
            <a:r>
              <a:rPr lang="en-US" sz="2400" b="1">
                <a:latin typeface="Maiandra GD" pitchFamily="34" charset="0"/>
              </a:rPr>
              <a:t>Facts of the Case</a:t>
            </a:r>
            <a:endParaRPr lang="en-US" sz="2400">
              <a:latin typeface="Maiandra GD" pitchFamily="34" charset="0"/>
            </a:endParaRPr>
          </a:p>
          <a:p>
            <a:pPr lvl="1" eaLnBrk="1" hangingPunct="1"/>
            <a:r>
              <a:rPr lang="en-US" sz="2400">
                <a:latin typeface="Maiandra GD" pitchFamily="34" charset="0"/>
              </a:rPr>
              <a:t>After its decision in Brown I which declared racial discrimination in public education unconstitutional, the Court convened to issue the directives which would help to implement its newly announced Constitutional principle. Given the embedded nature of racial discrimination in public schools and the diverse circumstances under which it had been practiced, the Court requested further argument on the issue of relief.</a:t>
            </a:r>
            <a:endParaRPr lang="en-US" sz="2400" b="1">
              <a:latin typeface="Maiandra GD" pitchFamily="34" charset="0"/>
            </a:endParaRPr>
          </a:p>
          <a:p>
            <a:pPr lvl="1" eaLnBrk="1" hangingPunct="1"/>
            <a:r>
              <a:rPr lang="en-US" sz="2400" b="1">
                <a:latin typeface="Maiandra GD" pitchFamily="34" charset="0"/>
              </a:rPr>
              <a:t>Question</a:t>
            </a:r>
            <a:endParaRPr lang="en-US" sz="2400">
              <a:latin typeface="Maiandra GD" pitchFamily="34" charset="0"/>
            </a:endParaRPr>
          </a:p>
          <a:p>
            <a:pPr lvl="1" eaLnBrk="1" hangingPunct="1"/>
            <a:r>
              <a:rPr lang="en-US" sz="2400" b="1">
                <a:solidFill>
                  <a:srgbClr val="FF0000"/>
                </a:solidFill>
                <a:latin typeface="Maiandra GD" pitchFamily="34" charset="0"/>
              </a:rPr>
              <a:t>What means should be used to implement (carry out) the principles announced in Brown I?</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152400"/>
            <a:ext cx="7772400" cy="1143000"/>
          </a:xfrm>
        </p:spPr>
        <p:txBody>
          <a:bodyPr/>
          <a:lstStyle/>
          <a:p>
            <a:pPr eaLnBrk="1" hangingPunct="1"/>
            <a:r>
              <a:rPr lang="en-US" b="1">
                <a:latin typeface="Maiandra GD" pitchFamily="34" charset="0"/>
              </a:rPr>
              <a:t>Importance</a:t>
            </a:r>
          </a:p>
        </p:txBody>
      </p:sp>
      <p:sp>
        <p:nvSpPr>
          <p:cNvPr id="50179" name="Rectangle 3"/>
          <p:cNvSpPr>
            <a:spLocks noGrp="1" noChangeArrowheads="1"/>
          </p:cNvSpPr>
          <p:nvPr>
            <p:ph type="body" idx="1"/>
          </p:nvPr>
        </p:nvSpPr>
        <p:spPr>
          <a:xfrm>
            <a:off x="381000" y="1219200"/>
            <a:ext cx="8305800" cy="5105400"/>
          </a:xfrm>
          <a:solidFill>
            <a:schemeClr val="bg1"/>
          </a:solidFill>
          <a:ln w="38100">
            <a:solidFill>
              <a:schemeClr val="tx1"/>
            </a:solidFill>
          </a:ln>
        </p:spPr>
        <p:txBody>
          <a:bodyPr/>
          <a:lstStyle/>
          <a:p>
            <a:pPr lvl="1" eaLnBrk="1" hangingPunct="1">
              <a:lnSpc>
                <a:spcPct val="90000"/>
              </a:lnSpc>
            </a:pPr>
            <a:r>
              <a:rPr lang="en-US">
                <a:latin typeface="Maiandra GD" pitchFamily="34" charset="0"/>
              </a:rPr>
              <a:t>The Court held that the problems identified in Brown I required varied local solutions. Chief Justice Warren conferred much responsibility on local school authorities and the courts which originally heard school segregation cases. They were to implement the principles which the Supreme Court embraced in its first Brown decision. </a:t>
            </a:r>
          </a:p>
          <a:p>
            <a:pPr lvl="1" eaLnBrk="1" hangingPunct="1">
              <a:lnSpc>
                <a:spcPct val="90000"/>
              </a:lnSpc>
            </a:pPr>
            <a:r>
              <a:rPr lang="en-US">
                <a:latin typeface="Maiandra GD" pitchFamily="34" charset="0"/>
              </a:rPr>
              <a:t>Warren urged localities to act on the new principles promptly and to move toward full compliance with them </a:t>
            </a:r>
            <a:r>
              <a:rPr lang="en-US" b="1">
                <a:solidFill>
                  <a:srgbClr val="FF0000"/>
                </a:solidFill>
                <a:latin typeface="Maiandra GD" pitchFamily="34" charset="0"/>
              </a:rPr>
              <a:t>"with all deliberate speed."</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14400" y="152400"/>
            <a:ext cx="7772400" cy="1143000"/>
          </a:xfrm>
        </p:spPr>
        <p:txBody>
          <a:bodyPr/>
          <a:lstStyle/>
          <a:p>
            <a:r>
              <a:rPr lang="en-US" sz="4000" b="1" i="1">
                <a:latin typeface="Maiandra GD" pitchFamily="34" charset="0"/>
              </a:rPr>
              <a:t>Gideon v Wainwright </a:t>
            </a:r>
            <a:r>
              <a:rPr lang="en-US" sz="4000" b="1">
                <a:latin typeface="Maiandra GD" pitchFamily="34" charset="0"/>
              </a:rPr>
              <a:t>(1963)</a:t>
            </a:r>
          </a:p>
        </p:txBody>
      </p:sp>
      <p:sp>
        <p:nvSpPr>
          <p:cNvPr id="51203" name="Rectangle 3"/>
          <p:cNvSpPr>
            <a:spLocks noGrp="1" noChangeArrowheads="1"/>
          </p:cNvSpPr>
          <p:nvPr>
            <p:ph type="body" idx="1"/>
          </p:nvPr>
        </p:nvSpPr>
        <p:spPr>
          <a:xfrm>
            <a:off x="152400" y="1066800"/>
            <a:ext cx="5562600" cy="5715000"/>
          </a:xfrm>
        </p:spPr>
        <p:txBody>
          <a:bodyPr/>
          <a:lstStyle/>
          <a:p>
            <a:pPr>
              <a:lnSpc>
                <a:spcPct val="90000"/>
              </a:lnSpc>
            </a:pPr>
            <a:r>
              <a:rPr lang="en-US" sz="2800">
                <a:latin typeface="Maiandra GD" pitchFamily="34" charset="0"/>
              </a:rPr>
              <a:t> </a:t>
            </a:r>
            <a:r>
              <a:rPr lang="en-US" sz="2800" b="1">
                <a:latin typeface="Maiandra GD" pitchFamily="34" charset="0"/>
              </a:rPr>
              <a:t>Facts of the Case </a:t>
            </a:r>
          </a:p>
          <a:p>
            <a:pPr lvl="1">
              <a:lnSpc>
                <a:spcPct val="90000"/>
              </a:lnSpc>
            </a:pPr>
            <a:r>
              <a:rPr lang="en-US" sz="2400">
                <a:latin typeface="Maiandra GD" pitchFamily="34" charset="0"/>
              </a:rPr>
              <a:t>Gideon was charged in a Florida state court with a felony for breaking and entering a pool hall. He lacked funds and was unable to hire a lawyer to prepare his defense. When he requested the court to appoint an attorney for him, the court refused, stating that it was only </a:t>
            </a:r>
            <a:r>
              <a:rPr lang="en-US" sz="2400" u="sng">
                <a:solidFill>
                  <a:schemeClr val="accent2"/>
                </a:solidFill>
                <a:latin typeface="Maiandra GD" pitchFamily="34" charset="0"/>
              </a:rPr>
              <a:t>obligated to appoint counsel to indigent defendants in capital cases. </a:t>
            </a:r>
          </a:p>
          <a:p>
            <a:pPr lvl="1">
              <a:lnSpc>
                <a:spcPct val="90000"/>
              </a:lnSpc>
            </a:pPr>
            <a:r>
              <a:rPr lang="en-US" sz="2400">
                <a:latin typeface="Maiandra GD" pitchFamily="34" charset="0"/>
              </a:rPr>
              <a:t>Gideon defended himself in the trial; he was convicted by a jury and the court sentenced him to five years in a state prison.  </a:t>
            </a:r>
            <a:endParaRPr lang="en-US" sz="2400"/>
          </a:p>
        </p:txBody>
      </p:sp>
      <p:pic>
        <p:nvPicPr>
          <p:cNvPr id="51204" name="Picture 5" descr="Gideon%20Petition"/>
          <p:cNvPicPr>
            <a:picLocks noChangeAspect="1" noChangeArrowheads="1"/>
          </p:cNvPicPr>
          <p:nvPr/>
        </p:nvPicPr>
        <p:blipFill>
          <a:blip r:embed="rId2" cstate="print"/>
          <a:srcRect/>
          <a:stretch>
            <a:fillRect/>
          </a:stretch>
        </p:blipFill>
        <p:spPr bwMode="auto">
          <a:xfrm>
            <a:off x="5638800" y="1143000"/>
            <a:ext cx="3429000" cy="5486400"/>
          </a:xfrm>
          <a:prstGeom prst="rect">
            <a:avLst/>
          </a:prstGeom>
          <a:noFill/>
          <a:ln w="9525">
            <a:noFill/>
            <a:miter lim="800000"/>
            <a:headEnd/>
            <a:tailEnd/>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152400"/>
            <a:ext cx="7772400" cy="1143000"/>
          </a:xfrm>
        </p:spPr>
        <p:txBody>
          <a:bodyPr/>
          <a:lstStyle/>
          <a:p>
            <a:r>
              <a:rPr lang="en-US" sz="4000" b="1" i="1">
                <a:latin typeface="Maiandra GD" pitchFamily="34" charset="0"/>
              </a:rPr>
              <a:t>Gideon v Wainwright </a:t>
            </a:r>
            <a:r>
              <a:rPr lang="en-US" sz="4000" b="1">
                <a:latin typeface="Maiandra GD" pitchFamily="34" charset="0"/>
              </a:rPr>
              <a:t>(1963)</a:t>
            </a:r>
          </a:p>
        </p:txBody>
      </p:sp>
      <p:sp>
        <p:nvSpPr>
          <p:cNvPr id="52227" name="Rectangle 3"/>
          <p:cNvSpPr>
            <a:spLocks noGrp="1" noChangeArrowheads="1"/>
          </p:cNvSpPr>
          <p:nvPr>
            <p:ph type="body" idx="1"/>
          </p:nvPr>
        </p:nvSpPr>
        <p:spPr>
          <a:xfrm>
            <a:off x="152400" y="1066800"/>
            <a:ext cx="5562600" cy="5715000"/>
          </a:xfrm>
        </p:spPr>
        <p:txBody>
          <a:bodyPr/>
          <a:lstStyle/>
          <a:p>
            <a:pPr>
              <a:buFontTx/>
              <a:buNone/>
            </a:pPr>
            <a:endParaRPr lang="en-US" b="1">
              <a:latin typeface="Maiandra GD" pitchFamily="34" charset="0"/>
            </a:endParaRPr>
          </a:p>
          <a:p>
            <a:r>
              <a:rPr lang="en-US" b="1">
                <a:latin typeface="Maiandra GD" pitchFamily="34" charset="0"/>
              </a:rPr>
              <a:t>Question Presented </a:t>
            </a:r>
          </a:p>
          <a:p>
            <a:pPr lvl="1"/>
            <a:r>
              <a:rPr lang="en-US">
                <a:latin typeface="Maiandra GD" pitchFamily="34" charset="0"/>
              </a:rPr>
              <a:t>Did the state court's failure to appoint counsel for Gideon </a:t>
            </a:r>
            <a:r>
              <a:rPr lang="en-US" b="1">
                <a:solidFill>
                  <a:schemeClr val="accent2"/>
                </a:solidFill>
                <a:latin typeface="Maiandra GD" pitchFamily="34" charset="0"/>
              </a:rPr>
              <a:t>violate his right to a fair trial and due process of law</a:t>
            </a:r>
            <a:r>
              <a:rPr lang="en-US">
                <a:latin typeface="Maiandra GD" pitchFamily="34" charset="0"/>
              </a:rPr>
              <a:t> as protected by the Sixth and Fourteenth Amendments?  </a:t>
            </a:r>
            <a:endParaRPr lang="en-US" b="1">
              <a:latin typeface="Maiandra GD" pitchFamily="34" charset="0"/>
            </a:endParaRPr>
          </a:p>
          <a:p>
            <a:endParaRPr lang="en-US"/>
          </a:p>
        </p:txBody>
      </p:sp>
      <p:pic>
        <p:nvPicPr>
          <p:cNvPr id="52228" name="Picture 4" descr="Gideon%20Petition"/>
          <p:cNvPicPr>
            <a:picLocks noChangeAspect="1" noChangeArrowheads="1"/>
          </p:cNvPicPr>
          <p:nvPr/>
        </p:nvPicPr>
        <p:blipFill>
          <a:blip r:embed="rId2" cstate="print"/>
          <a:srcRect/>
          <a:stretch>
            <a:fillRect/>
          </a:stretch>
        </p:blipFill>
        <p:spPr bwMode="auto">
          <a:xfrm>
            <a:off x="5638800" y="1143000"/>
            <a:ext cx="3429000" cy="5486400"/>
          </a:xfrm>
          <a:prstGeom prst="rect">
            <a:avLst/>
          </a:prstGeom>
          <a:noFill/>
          <a:ln w="9525">
            <a:noFill/>
            <a:miter lim="800000"/>
            <a:headEnd/>
            <a:tailEnd/>
          </a:ln>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62000" y="457200"/>
            <a:ext cx="7772400" cy="1143000"/>
          </a:xfrm>
        </p:spPr>
        <p:txBody>
          <a:bodyPr/>
          <a:lstStyle/>
          <a:p>
            <a:r>
              <a:rPr lang="en-US" sz="4000" b="1">
                <a:latin typeface="Maiandra GD" pitchFamily="34" charset="0"/>
              </a:rPr>
              <a:t>Conclusion </a:t>
            </a:r>
            <a:br>
              <a:rPr lang="en-US" sz="4000" b="1">
                <a:latin typeface="Maiandra GD" pitchFamily="34" charset="0"/>
              </a:rPr>
            </a:br>
            <a:endParaRPr lang="en-US" sz="4000" b="1">
              <a:latin typeface="Maiandra GD" pitchFamily="34" charset="0"/>
            </a:endParaRPr>
          </a:p>
        </p:txBody>
      </p:sp>
      <p:sp>
        <p:nvSpPr>
          <p:cNvPr id="53251" name="Rectangle 3"/>
          <p:cNvSpPr>
            <a:spLocks noGrp="1" noChangeArrowheads="1"/>
          </p:cNvSpPr>
          <p:nvPr>
            <p:ph type="body" idx="1"/>
          </p:nvPr>
        </p:nvSpPr>
        <p:spPr>
          <a:xfrm>
            <a:off x="381000" y="1066800"/>
            <a:ext cx="6324600" cy="5334000"/>
          </a:xfrm>
        </p:spPr>
        <p:txBody>
          <a:bodyPr/>
          <a:lstStyle/>
          <a:p>
            <a:pPr lvl="1"/>
            <a:r>
              <a:rPr lang="en-US" sz="2400">
                <a:latin typeface="Maiandra GD" pitchFamily="34" charset="0"/>
              </a:rPr>
              <a:t>In a unanimous opinion, the Court ruled that Gideon </a:t>
            </a:r>
            <a:r>
              <a:rPr lang="en-US" sz="2400" b="1" u="sng">
                <a:solidFill>
                  <a:schemeClr val="accent2"/>
                </a:solidFill>
                <a:latin typeface="Maiandra GD" pitchFamily="34" charset="0"/>
              </a:rPr>
              <a:t>had a right</a:t>
            </a:r>
            <a:r>
              <a:rPr lang="en-US" sz="2400" b="1">
                <a:solidFill>
                  <a:schemeClr val="accent2"/>
                </a:solidFill>
                <a:latin typeface="Maiandra GD" pitchFamily="34" charset="0"/>
              </a:rPr>
              <a:t> to be represented by a court-appointed attorney. </a:t>
            </a:r>
          </a:p>
          <a:p>
            <a:pPr lvl="1"/>
            <a:r>
              <a:rPr lang="en-US" sz="2400">
                <a:latin typeface="Maiandra GD" pitchFamily="34" charset="0"/>
              </a:rPr>
              <a:t>In this case the Court found that the Sixth Amendment's guarantee of counsel was a fundamental right, essential to a fair trial, which should be made applicable to the states </a:t>
            </a:r>
            <a:r>
              <a:rPr lang="en-US" sz="2400" b="1">
                <a:solidFill>
                  <a:schemeClr val="accent2"/>
                </a:solidFill>
                <a:latin typeface="Maiandra GD" pitchFamily="34" charset="0"/>
              </a:rPr>
              <a:t>through the Due Process Clause of the Fourteenth Amendment.</a:t>
            </a:r>
          </a:p>
          <a:p>
            <a:pPr lvl="2"/>
            <a:r>
              <a:rPr lang="en-US" sz="2000">
                <a:latin typeface="Maiandra GD" pitchFamily="34" charset="0"/>
              </a:rPr>
              <a:t>Justice Black called it an </a:t>
            </a:r>
            <a:r>
              <a:rPr lang="en-US" sz="2000" b="1">
                <a:solidFill>
                  <a:schemeClr val="accent2"/>
                </a:solidFill>
                <a:latin typeface="Maiandra GD" pitchFamily="34" charset="0"/>
              </a:rPr>
              <a:t>"obvious truth</a:t>
            </a:r>
            <a:r>
              <a:rPr lang="en-US" sz="2000">
                <a:latin typeface="Maiandra GD" pitchFamily="34" charset="0"/>
              </a:rPr>
              <a:t>" that a fair trial for a poor defendant could not be guaranteed without the assistance of counsel. </a:t>
            </a:r>
          </a:p>
        </p:txBody>
      </p:sp>
      <p:pic>
        <p:nvPicPr>
          <p:cNvPr id="53252" name="Picture 4" descr="SV225V"/>
          <p:cNvPicPr>
            <a:picLocks noChangeAspect="1" noChangeArrowheads="1"/>
          </p:cNvPicPr>
          <p:nvPr/>
        </p:nvPicPr>
        <p:blipFill>
          <a:blip r:embed="rId2" cstate="print"/>
          <a:srcRect/>
          <a:stretch>
            <a:fillRect/>
          </a:stretch>
        </p:blipFill>
        <p:spPr bwMode="auto">
          <a:xfrm>
            <a:off x="6858000" y="3429000"/>
            <a:ext cx="1843088" cy="3124200"/>
          </a:xfrm>
          <a:prstGeom prst="rect">
            <a:avLst/>
          </a:prstGeom>
          <a:noFill/>
          <a:ln w="9525">
            <a:noFill/>
            <a:miter lim="800000"/>
            <a:headEnd/>
            <a:tailEnd/>
          </a:ln>
        </p:spPr>
      </p:pic>
      <p:pic>
        <p:nvPicPr>
          <p:cNvPr id="53253" name="Picture 5" descr="6-1-Clarence-Gideon"/>
          <p:cNvPicPr>
            <a:picLocks noChangeAspect="1" noChangeArrowheads="1"/>
          </p:cNvPicPr>
          <p:nvPr/>
        </p:nvPicPr>
        <p:blipFill>
          <a:blip r:embed="rId3" cstate="print"/>
          <a:srcRect/>
          <a:stretch>
            <a:fillRect/>
          </a:stretch>
        </p:blipFill>
        <p:spPr bwMode="auto">
          <a:xfrm>
            <a:off x="6784975" y="381000"/>
            <a:ext cx="2174875" cy="2971800"/>
          </a:xfrm>
          <a:prstGeom prst="rect">
            <a:avLst/>
          </a:prstGeom>
          <a:noFill/>
          <a:ln w="9525">
            <a:noFill/>
            <a:miter lim="800000"/>
            <a:headEnd/>
            <a:tailEnd/>
          </a:ln>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90600" y="304800"/>
            <a:ext cx="7772400" cy="1143000"/>
          </a:xfrm>
        </p:spPr>
        <p:txBody>
          <a:bodyPr/>
          <a:lstStyle/>
          <a:p>
            <a:r>
              <a:rPr lang="en-US" b="1" i="1">
                <a:latin typeface="Maiandra GD" pitchFamily="34" charset="0"/>
              </a:rPr>
              <a:t>Escobedo v. Illinois (1964)</a:t>
            </a:r>
          </a:p>
        </p:txBody>
      </p:sp>
      <p:sp>
        <p:nvSpPr>
          <p:cNvPr id="54275" name="Rectangle 3"/>
          <p:cNvSpPr>
            <a:spLocks noGrp="1" noChangeArrowheads="1"/>
          </p:cNvSpPr>
          <p:nvPr>
            <p:ph type="body" idx="1"/>
          </p:nvPr>
        </p:nvSpPr>
        <p:spPr>
          <a:xfrm>
            <a:off x="457200" y="1371600"/>
            <a:ext cx="5715000" cy="5257800"/>
          </a:xfrm>
        </p:spPr>
        <p:txBody>
          <a:bodyPr/>
          <a:lstStyle/>
          <a:p>
            <a:pPr>
              <a:lnSpc>
                <a:spcPct val="80000"/>
              </a:lnSpc>
            </a:pPr>
            <a:r>
              <a:rPr lang="en-US" sz="2800">
                <a:latin typeface="Maiandra GD" pitchFamily="34" charset="0"/>
              </a:rPr>
              <a:t> </a:t>
            </a:r>
            <a:r>
              <a:rPr lang="en-US" sz="2800" b="1">
                <a:latin typeface="Maiandra GD" pitchFamily="34" charset="0"/>
              </a:rPr>
              <a:t>Facts of the Case </a:t>
            </a:r>
          </a:p>
          <a:p>
            <a:pPr lvl="1">
              <a:lnSpc>
                <a:spcPct val="80000"/>
              </a:lnSpc>
            </a:pPr>
            <a:r>
              <a:rPr lang="en-US" sz="2400">
                <a:latin typeface="Maiandra GD" pitchFamily="34" charset="0"/>
              </a:rPr>
              <a:t>Danny Escobedo was arrested and taken to a police station for questioning. Over several hours, the police refused his repeated requests to see his lawyer.</a:t>
            </a:r>
          </a:p>
          <a:p>
            <a:pPr lvl="1">
              <a:lnSpc>
                <a:spcPct val="80000"/>
              </a:lnSpc>
            </a:pPr>
            <a:r>
              <a:rPr lang="en-US" sz="2400">
                <a:latin typeface="Maiandra GD" pitchFamily="34" charset="0"/>
              </a:rPr>
              <a:t>Escobedo's </a:t>
            </a:r>
            <a:r>
              <a:rPr lang="en-US" sz="2400" b="1">
                <a:solidFill>
                  <a:schemeClr val="accent2"/>
                </a:solidFill>
                <a:latin typeface="Maiandra GD" pitchFamily="34" charset="0"/>
              </a:rPr>
              <a:t>lawyer sought unsuccessfully to consult with his client. </a:t>
            </a:r>
          </a:p>
          <a:p>
            <a:pPr lvl="2">
              <a:lnSpc>
                <a:spcPct val="80000"/>
              </a:lnSpc>
            </a:pPr>
            <a:r>
              <a:rPr lang="en-US" sz="2000">
                <a:latin typeface="Maiandra GD" pitchFamily="34" charset="0"/>
              </a:rPr>
              <a:t>Escobedo subsequently confessed to murder.  </a:t>
            </a:r>
            <a:endParaRPr lang="en-US" sz="2000" b="1">
              <a:latin typeface="Maiandra GD" pitchFamily="34" charset="0"/>
            </a:endParaRPr>
          </a:p>
          <a:p>
            <a:pPr>
              <a:lnSpc>
                <a:spcPct val="80000"/>
              </a:lnSpc>
            </a:pPr>
            <a:r>
              <a:rPr lang="en-US" sz="2800" b="1">
                <a:latin typeface="Maiandra GD" pitchFamily="34" charset="0"/>
              </a:rPr>
              <a:t>Question Presented </a:t>
            </a:r>
          </a:p>
          <a:p>
            <a:pPr lvl="1">
              <a:lnSpc>
                <a:spcPct val="80000"/>
              </a:lnSpc>
            </a:pPr>
            <a:r>
              <a:rPr lang="en-US" sz="2400">
                <a:latin typeface="Maiandra GD" pitchFamily="34" charset="0"/>
              </a:rPr>
              <a:t>Was Escobedo denied the right to counsel as guaranteed by the Sixth Amendment</a:t>
            </a:r>
            <a:r>
              <a:rPr lang="en-US" sz="2400"/>
              <a:t>?  </a:t>
            </a:r>
            <a:endParaRPr lang="en-US" sz="2400" b="1"/>
          </a:p>
        </p:txBody>
      </p:sp>
      <p:pic>
        <p:nvPicPr>
          <p:cNvPr id="54276" name="Picture 5" descr="2255-1"/>
          <p:cNvPicPr>
            <a:picLocks noChangeAspect="1" noChangeArrowheads="1"/>
          </p:cNvPicPr>
          <p:nvPr/>
        </p:nvPicPr>
        <p:blipFill>
          <a:blip r:embed="rId2" cstate="print"/>
          <a:srcRect/>
          <a:stretch>
            <a:fillRect/>
          </a:stretch>
        </p:blipFill>
        <p:spPr bwMode="auto">
          <a:xfrm>
            <a:off x="6019800" y="1676400"/>
            <a:ext cx="2835275" cy="3733800"/>
          </a:xfrm>
          <a:prstGeom prst="rect">
            <a:avLst/>
          </a:prstGeom>
          <a:noFill/>
          <a:ln w="9525">
            <a:noFill/>
            <a:miter lim="800000"/>
            <a:headEnd/>
            <a:tailEnd/>
          </a:ln>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0"/>
            <a:ext cx="7772400" cy="1143000"/>
          </a:xfrm>
        </p:spPr>
        <p:txBody>
          <a:bodyPr/>
          <a:lstStyle/>
          <a:p>
            <a:r>
              <a:rPr lang="en-US" b="1">
                <a:latin typeface="Maiandra GD" pitchFamily="34" charset="0"/>
              </a:rPr>
              <a:t>Conclusion </a:t>
            </a:r>
          </a:p>
        </p:txBody>
      </p:sp>
      <p:sp>
        <p:nvSpPr>
          <p:cNvPr id="55299" name="Rectangle 3"/>
          <p:cNvSpPr>
            <a:spLocks noGrp="1" noChangeArrowheads="1"/>
          </p:cNvSpPr>
          <p:nvPr>
            <p:ph type="body" idx="1"/>
          </p:nvPr>
        </p:nvSpPr>
        <p:spPr>
          <a:xfrm>
            <a:off x="381000" y="1219200"/>
            <a:ext cx="4800600" cy="4724400"/>
          </a:xfrm>
        </p:spPr>
        <p:txBody>
          <a:bodyPr/>
          <a:lstStyle/>
          <a:p>
            <a:pPr lvl="1">
              <a:lnSpc>
                <a:spcPct val="90000"/>
              </a:lnSpc>
            </a:pPr>
            <a:r>
              <a:rPr lang="en-US">
                <a:latin typeface="Maiandra GD" pitchFamily="34" charset="0"/>
              </a:rPr>
              <a:t>Yes…the Court agreed with Escobedo</a:t>
            </a:r>
          </a:p>
          <a:p>
            <a:pPr lvl="1">
              <a:lnSpc>
                <a:spcPct val="90000"/>
              </a:lnSpc>
            </a:pPr>
            <a:r>
              <a:rPr lang="en-US" b="1">
                <a:solidFill>
                  <a:schemeClr val="accent2"/>
                </a:solidFill>
                <a:latin typeface="Maiandra GD" pitchFamily="34" charset="0"/>
              </a:rPr>
              <a:t>He should have been able to discuss with his lawyer</a:t>
            </a:r>
          </a:p>
          <a:p>
            <a:pPr lvl="1">
              <a:lnSpc>
                <a:spcPct val="90000"/>
              </a:lnSpc>
            </a:pPr>
            <a:r>
              <a:rPr lang="en-US">
                <a:latin typeface="Maiandra GD" pitchFamily="34" charset="0"/>
              </a:rPr>
              <a:t>Escobedo </a:t>
            </a:r>
            <a:r>
              <a:rPr lang="en-US" b="1">
                <a:solidFill>
                  <a:schemeClr val="accent2"/>
                </a:solidFill>
                <a:latin typeface="Maiandra GD" pitchFamily="34" charset="0"/>
              </a:rPr>
              <a:t>had not been adequately informed by his lawyer of his constitutional right to remain silent</a:t>
            </a:r>
            <a:r>
              <a:rPr lang="en-US" b="1">
                <a:latin typeface="Maiandra GD" pitchFamily="34" charset="0"/>
              </a:rPr>
              <a:t> </a:t>
            </a:r>
            <a:r>
              <a:rPr lang="en-US">
                <a:latin typeface="Maiandra GD" pitchFamily="34" charset="0"/>
              </a:rPr>
              <a:t>rather than to be forced to incriminate himself.</a:t>
            </a:r>
          </a:p>
          <a:p>
            <a:pPr>
              <a:lnSpc>
                <a:spcPct val="90000"/>
              </a:lnSpc>
            </a:pPr>
            <a:endParaRPr lang="en-US">
              <a:latin typeface="Maiandra GD" pitchFamily="34" charset="0"/>
            </a:endParaRPr>
          </a:p>
        </p:txBody>
      </p:sp>
      <p:pic>
        <p:nvPicPr>
          <p:cNvPr id="55300" name="Picture 5" descr="BE082874"/>
          <p:cNvPicPr>
            <a:picLocks noChangeAspect="1" noChangeArrowheads="1"/>
          </p:cNvPicPr>
          <p:nvPr/>
        </p:nvPicPr>
        <p:blipFill>
          <a:blip r:embed="rId2" cstate="print"/>
          <a:srcRect/>
          <a:stretch>
            <a:fillRect/>
          </a:stretch>
        </p:blipFill>
        <p:spPr bwMode="auto">
          <a:xfrm>
            <a:off x="5257800" y="1828800"/>
            <a:ext cx="3490913" cy="3505200"/>
          </a:xfrm>
          <a:prstGeom prst="rect">
            <a:avLst/>
          </a:prstGeom>
          <a:noFill/>
          <a:ln w="9525">
            <a:noFill/>
            <a:miter lim="800000"/>
            <a:headEnd/>
            <a:tailEnd/>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14400" y="228600"/>
            <a:ext cx="7772400" cy="1143000"/>
          </a:xfrm>
        </p:spPr>
        <p:txBody>
          <a:bodyPr/>
          <a:lstStyle/>
          <a:p>
            <a:r>
              <a:rPr lang="en-US" b="1" i="1">
                <a:latin typeface="Maiandra GD" pitchFamily="34" charset="0"/>
              </a:rPr>
              <a:t>Miranda v. Arizona</a:t>
            </a:r>
            <a:r>
              <a:rPr lang="en-US" b="1">
                <a:latin typeface="Maiandra GD" pitchFamily="34" charset="0"/>
              </a:rPr>
              <a:t> (1966)</a:t>
            </a:r>
          </a:p>
        </p:txBody>
      </p:sp>
      <p:sp>
        <p:nvSpPr>
          <p:cNvPr id="56323" name="Rectangle 3"/>
          <p:cNvSpPr>
            <a:spLocks noGrp="1" noChangeArrowheads="1"/>
          </p:cNvSpPr>
          <p:nvPr>
            <p:ph type="body" idx="1"/>
          </p:nvPr>
        </p:nvSpPr>
        <p:spPr>
          <a:xfrm>
            <a:off x="304800" y="1219200"/>
            <a:ext cx="5334000" cy="5410200"/>
          </a:xfrm>
        </p:spPr>
        <p:txBody>
          <a:bodyPr/>
          <a:lstStyle/>
          <a:p>
            <a:pPr>
              <a:lnSpc>
                <a:spcPct val="90000"/>
              </a:lnSpc>
            </a:pPr>
            <a:r>
              <a:rPr lang="en-US" sz="2400">
                <a:latin typeface="Maiandra GD" pitchFamily="34" charset="0"/>
              </a:rPr>
              <a:t> </a:t>
            </a:r>
            <a:r>
              <a:rPr lang="en-US" sz="2400" b="1">
                <a:latin typeface="Maiandra GD" pitchFamily="34" charset="0"/>
              </a:rPr>
              <a:t>Facts of the Case </a:t>
            </a:r>
          </a:p>
          <a:p>
            <a:pPr lvl="1">
              <a:lnSpc>
                <a:spcPct val="90000"/>
              </a:lnSpc>
            </a:pPr>
            <a:r>
              <a:rPr lang="en-US" sz="2400">
                <a:latin typeface="Maiandra GD" pitchFamily="34" charset="0"/>
              </a:rPr>
              <a:t>Ernesto Miranda an Arizona native with only an elementary school education, was arrested for robbery, kidnapping, and rape. </a:t>
            </a:r>
          </a:p>
          <a:p>
            <a:pPr lvl="1">
              <a:lnSpc>
                <a:spcPct val="90000"/>
              </a:lnSpc>
            </a:pPr>
            <a:r>
              <a:rPr lang="en-US" sz="2400" b="1">
                <a:solidFill>
                  <a:schemeClr val="accent2"/>
                </a:solidFill>
                <a:latin typeface="Maiandra GD" pitchFamily="34" charset="0"/>
              </a:rPr>
              <a:t>He was interrogated by police and confessed without knowing he could ask for a lawyer. </a:t>
            </a:r>
          </a:p>
          <a:p>
            <a:pPr lvl="1">
              <a:lnSpc>
                <a:spcPct val="90000"/>
              </a:lnSpc>
            </a:pPr>
            <a:r>
              <a:rPr lang="en-US" sz="2400">
                <a:latin typeface="Maiandra GD" pitchFamily="34" charset="0"/>
              </a:rPr>
              <a:t>At trial, prosecutors offered only his confession as evidence. Miranda was convicted of rape and kidnapping and sentenced to 20 to 30 years on both charges.</a:t>
            </a:r>
            <a:endParaRPr lang="en-US" sz="2400" b="1">
              <a:solidFill>
                <a:schemeClr val="accent2"/>
              </a:solidFill>
            </a:endParaRPr>
          </a:p>
        </p:txBody>
      </p:sp>
      <p:pic>
        <p:nvPicPr>
          <p:cNvPr id="56324" name="Picture 4" descr="miranda_photo"/>
          <p:cNvPicPr>
            <a:picLocks noChangeAspect="1" noChangeArrowheads="1"/>
          </p:cNvPicPr>
          <p:nvPr/>
        </p:nvPicPr>
        <p:blipFill>
          <a:blip r:embed="rId2" cstate="print"/>
          <a:srcRect/>
          <a:stretch>
            <a:fillRect/>
          </a:stretch>
        </p:blipFill>
        <p:spPr bwMode="auto">
          <a:xfrm>
            <a:off x="5626100" y="1905000"/>
            <a:ext cx="3365500" cy="4114800"/>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0"/>
            <a:ext cx="8458200" cy="1143000"/>
          </a:xfrm>
        </p:spPr>
        <p:txBody>
          <a:bodyPr/>
          <a:lstStyle/>
          <a:p>
            <a:r>
              <a:rPr lang="en-US" b="1">
                <a:latin typeface="Maiandra GD" pitchFamily="34" charset="0"/>
              </a:rPr>
              <a:t>THE DUAL COURT SYSTEM</a:t>
            </a:r>
          </a:p>
        </p:txBody>
      </p:sp>
      <p:graphicFrame>
        <p:nvGraphicFramePr>
          <p:cNvPr id="32855" name="Group 87"/>
          <p:cNvGraphicFramePr>
            <a:graphicFrameLocks noGrp="1"/>
          </p:cNvGraphicFramePr>
          <p:nvPr>
            <p:ph sz="half" idx="2"/>
          </p:nvPr>
        </p:nvGraphicFramePr>
        <p:xfrm>
          <a:off x="381000" y="1143000"/>
          <a:ext cx="8382000" cy="5292725"/>
        </p:xfrm>
        <a:graphic>
          <a:graphicData uri="http://schemas.openxmlformats.org/drawingml/2006/table">
            <a:tbl>
              <a:tblPr/>
              <a:tblGrid>
                <a:gridCol w="16002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45722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rgbClr val="000000"/>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rgbClr val="000000"/>
                          </a:solidFill>
                          <a:effectLst/>
                          <a:latin typeface="Maiandra GD" pitchFamily="34" charset="0"/>
                        </a:rPr>
                        <a:t>STATE COURTS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rgbClr val="000000"/>
                          </a:solidFill>
                          <a:effectLst/>
                          <a:latin typeface="Maiandra GD" pitchFamily="34" charset="0"/>
                        </a:rPr>
                        <a:t>FEDERAL COURTS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11446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Maiandra GD" pitchFamily="34" charset="0"/>
                        </a:rPr>
                        <a:t>Courts of</a:t>
                      </a:r>
                      <a:br>
                        <a:rPr kumimoji="0" lang="en-US" sz="2000" b="1" i="0" u="none" strike="noStrike" cap="none" normalizeH="0" baseline="0">
                          <a:ln>
                            <a:noFill/>
                          </a:ln>
                          <a:solidFill>
                            <a:schemeClr val="tx1"/>
                          </a:solidFill>
                          <a:effectLst/>
                          <a:latin typeface="Maiandra GD" pitchFamily="34" charset="0"/>
                        </a:rPr>
                      </a:br>
                      <a:r>
                        <a:rPr kumimoji="0" lang="en-US" sz="2000" b="1" i="0" u="none" strike="noStrike" cap="none" normalizeH="0" baseline="0">
                          <a:ln>
                            <a:noFill/>
                          </a:ln>
                          <a:solidFill>
                            <a:schemeClr val="tx1"/>
                          </a:solidFill>
                          <a:effectLst/>
                          <a:latin typeface="Maiandra GD" pitchFamily="34" charset="0"/>
                        </a:rPr>
                        <a:t>Last </a:t>
                      </a:r>
                      <a:br>
                        <a:rPr kumimoji="0" lang="en-US" sz="2000" b="1" i="0" u="none" strike="noStrike" cap="none" normalizeH="0" baseline="0">
                          <a:ln>
                            <a:noFill/>
                          </a:ln>
                          <a:solidFill>
                            <a:schemeClr val="tx1"/>
                          </a:solidFill>
                          <a:effectLst/>
                          <a:latin typeface="Maiandra GD" pitchFamily="34" charset="0"/>
                        </a:rPr>
                      </a:br>
                      <a:r>
                        <a:rPr kumimoji="0" lang="en-US" sz="2000" b="1" i="0" u="none" strike="noStrike" cap="none" normalizeH="0" baseline="0">
                          <a:ln>
                            <a:noFill/>
                          </a:ln>
                          <a:solidFill>
                            <a:schemeClr val="tx1"/>
                          </a:solidFill>
                          <a:effectLst/>
                          <a:latin typeface="Maiandra GD" pitchFamily="34" charset="0"/>
                        </a:rPr>
                        <a:t>Resort</a:t>
                      </a:r>
                      <a:endParaRPr kumimoji="0" lang="en-US" sz="1800" b="0" i="0" u="none" strike="noStrike" cap="none" normalizeH="0" baseline="0">
                        <a:ln>
                          <a:noFill/>
                        </a:ln>
                        <a:solidFill>
                          <a:srgbClr val="000000"/>
                        </a:solidFill>
                        <a:effectLst/>
                        <a:latin typeface="Maiandra GD"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aiandra GD" pitchFamily="34" charset="0"/>
                        </a:rPr>
                        <a:t>State court of </a:t>
                      </a:r>
                      <a:br>
                        <a:rPr kumimoji="0" lang="en-US" sz="2000" b="0" i="0" u="none" strike="noStrike" cap="none" normalizeH="0" baseline="0">
                          <a:ln>
                            <a:noFill/>
                          </a:ln>
                          <a:solidFill>
                            <a:schemeClr val="tx1"/>
                          </a:solidFill>
                          <a:effectLst/>
                          <a:latin typeface="Maiandra GD" pitchFamily="34" charset="0"/>
                        </a:rPr>
                      </a:br>
                      <a:r>
                        <a:rPr kumimoji="0" lang="en-US" sz="2000" b="0" i="0" u="none" strike="noStrike" cap="none" normalizeH="0" baseline="0">
                          <a:ln>
                            <a:noFill/>
                          </a:ln>
                          <a:solidFill>
                            <a:schemeClr val="tx1"/>
                          </a:solidFill>
                          <a:effectLst/>
                          <a:latin typeface="Maiandra GD" pitchFamily="34" charset="0"/>
                        </a:rPr>
                        <a:t>last resort</a:t>
                      </a:r>
                      <a:br>
                        <a:rPr kumimoji="0" lang="en-US" sz="2000" b="0" i="0" u="none" strike="noStrike" cap="none" normalizeH="0" baseline="0">
                          <a:ln>
                            <a:noFill/>
                          </a:ln>
                          <a:solidFill>
                            <a:schemeClr val="tx1"/>
                          </a:solidFill>
                          <a:effectLst/>
                          <a:latin typeface="Maiandra GD" pitchFamily="34" charset="0"/>
                        </a:rPr>
                      </a:br>
                      <a:r>
                        <a:rPr kumimoji="0" lang="en-US" sz="2000" b="0" i="0" u="none" strike="noStrike" cap="none" normalizeH="0" baseline="0">
                          <a:ln>
                            <a:noFill/>
                          </a:ln>
                          <a:solidFill>
                            <a:schemeClr val="tx1"/>
                          </a:solidFill>
                          <a:effectLst/>
                          <a:latin typeface="Maiandra GD" pitchFamily="34" charset="0"/>
                        </a:rPr>
                        <a:t>(e.g., State Supreme Court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aiandra GD" pitchFamily="34" charset="0"/>
                        </a:rPr>
                        <a:t>The U.S. Supreme Court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r h="12827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Maiandra GD" pitchFamily="34" charset="0"/>
                        </a:rPr>
                        <a:t>Intermediate</a:t>
                      </a:r>
                      <a:br>
                        <a:rPr kumimoji="0" lang="en-US" sz="2000" b="1" i="0" u="none" strike="noStrike" cap="none" normalizeH="0" baseline="0">
                          <a:ln>
                            <a:noFill/>
                          </a:ln>
                          <a:solidFill>
                            <a:schemeClr val="tx1"/>
                          </a:solidFill>
                          <a:effectLst/>
                          <a:latin typeface="Maiandra GD" pitchFamily="34" charset="0"/>
                        </a:rPr>
                      </a:br>
                      <a:r>
                        <a:rPr kumimoji="0" lang="en-US" sz="2000" b="1" i="0" u="none" strike="noStrike" cap="none" normalizeH="0" baseline="0">
                          <a:ln>
                            <a:noFill/>
                          </a:ln>
                          <a:solidFill>
                            <a:schemeClr val="tx1"/>
                          </a:solidFill>
                          <a:effectLst/>
                          <a:latin typeface="Maiandra GD" pitchFamily="34" charset="0"/>
                        </a:rPr>
                        <a:t>Appellate </a:t>
                      </a:r>
                      <a:br>
                        <a:rPr kumimoji="0" lang="en-US" sz="2000" b="1" i="0" u="none" strike="noStrike" cap="none" normalizeH="0" baseline="0">
                          <a:ln>
                            <a:noFill/>
                          </a:ln>
                          <a:solidFill>
                            <a:schemeClr val="tx1"/>
                          </a:solidFill>
                          <a:effectLst/>
                          <a:latin typeface="Maiandra GD" pitchFamily="34" charset="0"/>
                        </a:rPr>
                      </a:br>
                      <a:r>
                        <a:rPr kumimoji="0" lang="en-US" sz="2000" b="1" i="0" u="none" strike="noStrike" cap="none" normalizeH="0" baseline="0">
                          <a:ln>
                            <a:noFill/>
                          </a:ln>
                          <a:solidFill>
                            <a:schemeClr val="tx1"/>
                          </a:solidFill>
                          <a:effectLst/>
                          <a:latin typeface="Maiandra GD" pitchFamily="34" charset="0"/>
                        </a:rPr>
                        <a:t>Level</a:t>
                      </a:r>
                      <a:r>
                        <a:rPr kumimoji="0" lang="en-US" sz="2000" b="0" i="0" u="none" strike="noStrike" cap="none" normalizeH="0" baseline="0">
                          <a:ln>
                            <a:noFill/>
                          </a:ln>
                          <a:solidFill>
                            <a:schemeClr val="tx1"/>
                          </a:solidFill>
                          <a:effectLst/>
                          <a:latin typeface="Maiandra GD" pitchFamily="34" charset="0"/>
                        </a:rPr>
                        <a:t> </a:t>
                      </a:r>
                      <a:endParaRPr kumimoji="0" lang="en-US" sz="2000" b="0" i="0" u="none" strike="noStrike" cap="none" normalizeH="0" baseline="0">
                        <a:ln>
                          <a:noFill/>
                        </a:ln>
                        <a:solidFill>
                          <a:srgbClr val="000000"/>
                        </a:solidFill>
                        <a:effectLst/>
                        <a:latin typeface="Maiandra GD"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aiandra GD" pitchFamily="34" charset="0"/>
                        </a:rPr>
                        <a:t>State intermediate</a:t>
                      </a:r>
                      <a:br>
                        <a:rPr kumimoji="0" lang="en-US" sz="2000" b="0" i="0" u="none" strike="noStrike" cap="none" normalizeH="0" baseline="0">
                          <a:ln>
                            <a:noFill/>
                          </a:ln>
                          <a:solidFill>
                            <a:schemeClr val="tx1"/>
                          </a:solidFill>
                          <a:effectLst/>
                          <a:latin typeface="Maiandra GD" pitchFamily="34" charset="0"/>
                        </a:rPr>
                      </a:br>
                      <a:r>
                        <a:rPr kumimoji="0" lang="en-US" sz="2000" b="0" i="0" u="none" strike="noStrike" cap="none" normalizeH="0" baseline="0">
                          <a:ln>
                            <a:noFill/>
                          </a:ln>
                          <a:solidFill>
                            <a:schemeClr val="tx1"/>
                          </a:solidFill>
                          <a:effectLst/>
                          <a:latin typeface="Maiandra GD" pitchFamily="34" charset="0"/>
                        </a:rPr>
                        <a:t>courts of appeals </a:t>
                      </a:r>
                      <a:endParaRPr kumimoji="0" lang="en-US" sz="2000" b="0" i="0" u="none" strike="noStrike" cap="none" normalizeH="0" baseline="0">
                        <a:ln>
                          <a:noFill/>
                        </a:ln>
                        <a:solidFill>
                          <a:srgbClr val="000000"/>
                        </a:solidFill>
                        <a:effectLst/>
                        <a:latin typeface="Maiandra GD"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aiandra GD" pitchFamily="34" charset="0"/>
                        </a:rPr>
                        <a:t>U.S. courts of appeals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aiandra GD" pitchFamily="34" charset="0"/>
                        </a:rPr>
                        <a:t>(Circuit Courts)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2"/>
                  </a:ext>
                </a:extLst>
              </a:tr>
              <a:tr h="240806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rgbClr val="000000"/>
                          </a:solidFill>
                          <a:effectLst/>
                          <a:latin typeface="Maiandra GD" pitchFamily="34" charset="0"/>
                        </a:rPr>
                        <a:t>Trial</a:t>
                      </a:r>
                      <a:br>
                        <a:rPr kumimoji="0" lang="en-US" sz="2000" b="1" i="0" u="none" strike="noStrike" cap="none" normalizeH="0" baseline="0">
                          <a:ln>
                            <a:noFill/>
                          </a:ln>
                          <a:solidFill>
                            <a:srgbClr val="000000"/>
                          </a:solidFill>
                          <a:effectLst/>
                          <a:latin typeface="Maiandra GD" pitchFamily="34" charset="0"/>
                        </a:rPr>
                      </a:br>
                      <a:r>
                        <a:rPr kumimoji="0" lang="en-US" sz="2000" b="1" i="0" u="none" strike="noStrike" cap="none" normalizeH="0" baseline="0">
                          <a:ln>
                            <a:noFill/>
                          </a:ln>
                          <a:solidFill>
                            <a:srgbClr val="000000"/>
                          </a:solidFill>
                          <a:effectLst/>
                          <a:latin typeface="Maiandra GD" pitchFamily="34" charset="0"/>
                        </a:rPr>
                        <a:t>Level</a:t>
                      </a:r>
                      <a:br>
                        <a:rPr kumimoji="0" lang="en-US" sz="2000" b="0" i="0" u="none" strike="noStrike" cap="none" normalizeH="0" baseline="0">
                          <a:ln>
                            <a:noFill/>
                          </a:ln>
                          <a:solidFill>
                            <a:srgbClr val="000000"/>
                          </a:solidFill>
                          <a:effectLst/>
                          <a:latin typeface="Maiandra GD" pitchFamily="34" charset="0"/>
                        </a:rPr>
                      </a:br>
                      <a:r>
                        <a:rPr kumimoji="0" lang="en-US" sz="1800" b="0" i="0" u="none" strike="noStrike" cap="none" normalizeH="0" baseline="0">
                          <a:ln>
                            <a:noFill/>
                          </a:ln>
                          <a:solidFill>
                            <a:srgbClr val="000000"/>
                          </a:solidFill>
                          <a:effectLst/>
                          <a:latin typeface="Maiandra GD" pitchFamily="34" charset="0"/>
                        </a:rPr>
                        <a:t>(original</a:t>
                      </a:r>
                      <a:br>
                        <a:rPr kumimoji="0" lang="en-US" sz="1800" b="0" i="0" u="none" strike="noStrike" cap="none" normalizeH="0" baseline="0">
                          <a:ln>
                            <a:noFill/>
                          </a:ln>
                          <a:solidFill>
                            <a:srgbClr val="000000"/>
                          </a:solidFill>
                          <a:effectLst/>
                          <a:latin typeface="Maiandra GD" pitchFamily="34" charset="0"/>
                        </a:rPr>
                      </a:br>
                      <a:r>
                        <a:rPr kumimoji="0" lang="en-US" sz="1800" b="0" i="0" u="none" strike="noStrike" cap="none" normalizeH="0" baseline="0">
                          <a:ln>
                            <a:noFill/>
                          </a:ln>
                          <a:solidFill>
                            <a:srgbClr val="000000"/>
                          </a:solidFill>
                          <a:effectLst/>
                          <a:latin typeface="Maiandra GD" pitchFamily="34" charset="0"/>
                        </a:rPr>
                        <a:t>jurisdiction)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Maiandra GD"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aiandra GD" pitchFamily="34" charset="0"/>
                        </a:rPr>
                        <a:t>Courts of general jurisdiction</a:t>
                      </a:r>
                      <a:br>
                        <a:rPr kumimoji="0" lang="en-US" sz="2000" b="0" i="0" u="none" strike="noStrike" cap="none" normalizeH="0" baseline="0">
                          <a:ln>
                            <a:noFill/>
                          </a:ln>
                          <a:solidFill>
                            <a:schemeClr val="tx1"/>
                          </a:solidFill>
                          <a:effectLst/>
                          <a:latin typeface="Maiandra GD" pitchFamily="34" charset="0"/>
                        </a:rPr>
                      </a:br>
                      <a:r>
                        <a:rPr kumimoji="0" lang="en-US" sz="2000" b="0" i="0" u="none" strike="noStrike" cap="none" normalizeH="0" baseline="0">
                          <a:ln>
                            <a:noFill/>
                          </a:ln>
                          <a:solidFill>
                            <a:schemeClr val="tx1"/>
                          </a:solidFill>
                          <a:effectLst/>
                          <a:latin typeface="Maiandra GD" pitchFamily="34" charset="0"/>
                        </a:rPr>
                        <a:t>(law and equity)</a:t>
                      </a:r>
                      <a:br>
                        <a:rPr kumimoji="0" lang="en-US" sz="2000" b="0" i="0" u="none" strike="noStrike" cap="none" normalizeH="0" baseline="0">
                          <a:ln>
                            <a:noFill/>
                          </a:ln>
                          <a:solidFill>
                            <a:schemeClr val="tx1"/>
                          </a:solidFill>
                          <a:effectLst/>
                          <a:latin typeface="Maiandra GD" pitchFamily="34" charset="0"/>
                        </a:rPr>
                      </a:br>
                      <a:r>
                        <a:rPr kumimoji="0" lang="en-US" sz="2000" b="0" i="0" u="none" strike="noStrike" cap="none" normalizeH="0" baseline="0">
                          <a:ln>
                            <a:noFill/>
                          </a:ln>
                          <a:solidFill>
                            <a:schemeClr val="tx1"/>
                          </a:solidFill>
                          <a:effectLst/>
                          <a:latin typeface="Maiandra GD" pitchFamily="34" charset="0"/>
                        </a:rPr>
                        <a:t>+</a:t>
                      </a:r>
                      <a:br>
                        <a:rPr kumimoji="0" lang="en-US" sz="2000" b="0" i="0" u="none" strike="noStrike" cap="none" normalizeH="0" baseline="0">
                          <a:ln>
                            <a:noFill/>
                          </a:ln>
                          <a:solidFill>
                            <a:schemeClr val="tx1"/>
                          </a:solidFill>
                          <a:effectLst/>
                          <a:latin typeface="Maiandra GD" pitchFamily="34" charset="0"/>
                        </a:rPr>
                      </a:br>
                      <a:r>
                        <a:rPr kumimoji="0" lang="en-US" sz="2000" b="0" i="0" u="none" strike="noStrike" cap="none" normalizeH="0" baseline="0">
                          <a:ln>
                            <a:noFill/>
                          </a:ln>
                          <a:solidFill>
                            <a:schemeClr val="tx1"/>
                          </a:solidFill>
                          <a:effectLst/>
                          <a:latin typeface="Maiandra GD" pitchFamily="34" charset="0"/>
                        </a:rPr>
                        <a:t>Special or limited trial courts</a:t>
                      </a:r>
                      <a:br>
                        <a:rPr kumimoji="0" lang="en-US" sz="2000" b="0" i="0" u="none" strike="noStrike" cap="none" normalizeH="0" baseline="0">
                          <a:ln>
                            <a:noFill/>
                          </a:ln>
                          <a:solidFill>
                            <a:schemeClr val="tx1"/>
                          </a:solidFill>
                          <a:effectLst/>
                          <a:latin typeface="Maiandra GD" pitchFamily="34" charset="0"/>
                        </a:rPr>
                      </a:br>
                      <a:r>
                        <a:rPr kumimoji="0" lang="en-US" sz="2000" b="0" i="0" u="none" strike="noStrike" cap="none" normalizeH="0" baseline="0">
                          <a:ln>
                            <a:noFill/>
                          </a:ln>
                          <a:solidFill>
                            <a:schemeClr val="tx1"/>
                          </a:solidFill>
                          <a:effectLst/>
                          <a:latin typeface="Maiandra GD" pitchFamily="34" charset="0"/>
                        </a:rPr>
                        <a:t>(e.g., probate court)</a:t>
                      </a:r>
                      <a:endParaRPr kumimoji="0" lang="en-US" sz="2000" b="0" i="0" u="none" strike="noStrike" cap="none" normalizeH="0" baseline="0">
                        <a:ln>
                          <a:noFill/>
                        </a:ln>
                        <a:solidFill>
                          <a:srgbClr val="000000"/>
                        </a:solidFill>
                        <a:effectLst/>
                        <a:latin typeface="Maiandra GD"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rgbClr val="000000"/>
                        </a:solidFill>
                        <a:effectLst/>
                        <a:latin typeface="Maiandra GD"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Maiandra GD"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aiandra GD" pitchFamily="34" charset="0"/>
                        </a:rPr>
                        <a:t>United States district courts</a:t>
                      </a:r>
                      <a:br>
                        <a:rPr kumimoji="0" lang="en-US" sz="2000" b="0" i="0" u="none" strike="noStrike" cap="none" normalizeH="0" baseline="0">
                          <a:ln>
                            <a:noFill/>
                          </a:ln>
                          <a:solidFill>
                            <a:schemeClr val="tx1"/>
                          </a:solidFill>
                          <a:effectLst/>
                          <a:latin typeface="Maiandra GD" pitchFamily="34" charset="0"/>
                        </a:rPr>
                      </a:br>
                      <a:r>
                        <a:rPr kumimoji="0" lang="en-US" sz="2000" b="0" i="0" u="none" strike="noStrike" cap="none" normalizeH="0" baseline="0">
                          <a:ln>
                            <a:noFill/>
                          </a:ln>
                          <a:solidFill>
                            <a:schemeClr val="tx1"/>
                          </a:solidFill>
                          <a:effectLst/>
                          <a:latin typeface="Maiandra GD" pitchFamily="34" charset="0"/>
                        </a:rPr>
                        <a:t>+</a:t>
                      </a:r>
                      <a:br>
                        <a:rPr kumimoji="0" lang="en-US" sz="2000" b="0" i="0" u="none" strike="noStrike" cap="none" normalizeH="0" baseline="0">
                          <a:ln>
                            <a:noFill/>
                          </a:ln>
                          <a:solidFill>
                            <a:schemeClr val="tx1"/>
                          </a:solidFill>
                          <a:effectLst/>
                          <a:latin typeface="Maiandra GD" pitchFamily="34" charset="0"/>
                        </a:rPr>
                      </a:br>
                      <a:r>
                        <a:rPr kumimoji="0" lang="en-US" sz="2000" b="0" i="0" u="none" strike="noStrike" cap="none" normalizeH="0" baseline="0">
                          <a:ln>
                            <a:noFill/>
                          </a:ln>
                          <a:solidFill>
                            <a:schemeClr val="tx1"/>
                          </a:solidFill>
                          <a:effectLst/>
                          <a:latin typeface="Maiandra GD" pitchFamily="34" charset="0"/>
                        </a:rPr>
                        <a:t>Specialty courts of limited</a:t>
                      </a:r>
                      <a:br>
                        <a:rPr kumimoji="0" lang="en-US" sz="2000" b="0" i="0" u="none" strike="noStrike" cap="none" normalizeH="0" baseline="0">
                          <a:ln>
                            <a:noFill/>
                          </a:ln>
                          <a:solidFill>
                            <a:schemeClr val="tx1"/>
                          </a:solidFill>
                          <a:effectLst/>
                          <a:latin typeface="Maiandra GD" pitchFamily="34" charset="0"/>
                        </a:rPr>
                      </a:br>
                      <a:r>
                        <a:rPr kumimoji="0" lang="en-US" sz="2000" b="0" i="0" u="none" strike="noStrike" cap="none" normalizeH="0" baseline="0">
                          <a:ln>
                            <a:noFill/>
                          </a:ln>
                          <a:solidFill>
                            <a:schemeClr val="tx1"/>
                          </a:solidFill>
                          <a:effectLst/>
                          <a:latin typeface="Maiandra GD" pitchFamily="34" charset="0"/>
                        </a:rPr>
                        <a:t>jurisdiction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Maiandra GD" pitchFamily="34" charset="0"/>
                        </a:rPr>
                        <a:t>(e.g., Tax Court)</a:t>
                      </a:r>
                      <a:endParaRPr kumimoji="0" lang="en-US" sz="2000" b="0" i="0" u="none" strike="noStrike" cap="none" normalizeH="0" baseline="0">
                        <a:ln>
                          <a:noFill/>
                        </a:ln>
                        <a:solidFill>
                          <a:srgbClr val="000000"/>
                        </a:solidFill>
                        <a:effectLst/>
                        <a:latin typeface="Maiandra GD"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rgbClr val="000000"/>
                        </a:solidFill>
                        <a:effectLst/>
                        <a:latin typeface="Maiandra GD"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14400" y="228600"/>
            <a:ext cx="7772400" cy="1143000"/>
          </a:xfrm>
        </p:spPr>
        <p:txBody>
          <a:bodyPr/>
          <a:lstStyle/>
          <a:p>
            <a:r>
              <a:rPr lang="en-US" b="1" i="1">
                <a:latin typeface="Maiandra GD" pitchFamily="34" charset="0"/>
              </a:rPr>
              <a:t>Miranda v. Arizona</a:t>
            </a:r>
            <a:r>
              <a:rPr lang="en-US" b="1">
                <a:latin typeface="Maiandra GD" pitchFamily="34" charset="0"/>
              </a:rPr>
              <a:t> (1966)</a:t>
            </a:r>
          </a:p>
        </p:txBody>
      </p:sp>
      <p:sp>
        <p:nvSpPr>
          <p:cNvPr id="57347" name="Rectangle 3"/>
          <p:cNvSpPr>
            <a:spLocks noGrp="1" noChangeArrowheads="1"/>
          </p:cNvSpPr>
          <p:nvPr>
            <p:ph type="body" idx="1"/>
          </p:nvPr>
        </p:nvSpPr>
        <p:spPr>
          <a:xfrm>
            <a:off x="685800" y="1219200"/>
            <a:ext cx="4724400" cy="5410200"/>
          </a:xfrm>
        </p:spPr>
        <p:txBody>
          <a:bodyPr/>
          <a:lstStyle/>
          <a:p>
            <a:r>
              <a:rPr lang="en-US" b="1">
                <a:latin typeface="Maiandra GD" pitchFamily="34" charset="0"/>
              </a:rPr>
              <a:t>Question Presented </a:t>
            </a:r>
          </a:p>
          <a:p>
            <a:pPr lvl="1"/>
            <a:r>
              <a:rPr lang="en-US">
                <a:latin typeface="Maiandra GD" pitchFamily="34" charset="0"/>
              </a:rPr>
              <a:t>Does the police practice of interrogating individuals </a:t>
            </a:r>
            <a:r>
              <a:rPr lang="en-US" b="1">
                <a:solidFill>
                  <a:schemeClr val="accent2"/>
                </a:solidFill>
                <a:latin typeface="Maiandra GD" pitchFamily="34" charset="0"/>
              </a:rPr>
              <a:t>without notifying them of their right to counsel and their protection against self-incrimination violate the Fifth Amendment?  </a:t>
            </a:r>
          </a:p>
          <a:p>
            <a:pPr>
              <a:buFontTx/>
              <a:buNone/>
            </a:pPr>
            <a:endParaRPr lang="en-US" b="1">
              <a:solidFill>
                <a:schemeClr val="accent2"/>
              </a:solidFill>
            </a:endParaRPr>
          </a:p>
        </p:txBody>
      </p:sp>
      <p:pic>
        <p:nvPicPr>
          <p:cNvPr id="57348" name="Picture 4" descr="miranda_photo"/>
          <p:cNvPicPr>
            <a:picLocks noChangeAspect="1" noChangeArrowheads="1"/>
          </p:cNvPicPr>
          <p:nvPr/>
        </p:nvPicPr>
        <p:blipFill>
          <a:blip r:embed="rId2" cstate="print"/>
          <a:srcRect/>
          <a:stretch>
            <a:fillRect/>
          </a:stretch>
        </p:blipFill>
        <p:spPr bwMode="auto">
          <a:xfrm>
            <a:off x="5486400" y="1905000"/>
            <a:ext cx="3365500" cy="4114800"/>
          </a:xfrm>
          <a:prstGeom prst="rect">
            <a:avLst/>
          </a:prstGeom>
          <a:noFill/>
          <a:ln w="9525">
            <a:noFill/>
            <a:miter lim="800000"/>
            <a:headEnd/>
            <a:tailEnd/>
          </a:ln>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152400"/>
            <a:ext cx="7772400" cy="914400"/>
          </a:xfrm>
        </p:spPr>
        <p:txBody>
          <a:bodyPr/>
          <a:lstStyle/>
          <a:p>
            <a:r>
              <a:rPr lang="en-US" b="1">
                <a:latin typeface="Maiandra GD" pitchFamily="34" charset="0"/>
              </a:rPr>
              <a:t>Conclusion </a:t>
            </a:r>
          </a:p>
        </p:txBody>
      </p:sp>
      <p:sp>
        <p:nvSpPr>
          <p:cNvPr id="58371" name="Rectangle 3"/>
          <p:cNvSpPr>
            <a:spLocks noGrp="1" noChangeArrowheads="1"/>
          </p:cNvSpPr>
          <p:nvPr>
            <p:ph type="body" idx="1"/>
          </p:nvPr>
        </p:nvSpPr>
        <p:spPr>
          <a:xfrm>
            <a:off x="838200" y="914400"/>
            <a:ext cx="7696200" cy="2819400"/>
          </a:xfrm>
        </p:spPr>
        <p:txBody>
          <a:bodyPr/>
          <a:lstStyle/>
          <a:p>
            <a:pPr>
              <a:lnSpc>
                <a:spcPct val="80000"/>
              </a:lnSpc>
            </a:pPr>
            <a:r>
              <a:rPr lang="en-US" sz="2800">
                <a:latin typeface="Maiandra GD" pitchFamily="34" charset="0"/>
              </a:rPr>
              <a:t>The Court ruled for Miranda</a:t>
            </a:r>
          </a:p>
          <a:p>
            <a:pPr>
              <a:lnSpc>
                <a:spcPct val="80000"/>
              </a:lnSpc>
            </a:pPr>
            <a:r>
              <a:rPr lang="en-US" sz="2800">
                <a:latin typeface="Maiandra GD" pitchFamily="34" charset="0"/>
              </a:rPr>
              <a:t>It then specifically outlined police warnings  suspects, </a:t>
            </a:r>
            <a:r>
              <a:rPr lang="en-US" sz="2800" b="1">
                <a:solidFill>
                  <a:schemeClr val="accent2"/>
                </a:solidFill>
                <a:latin typeface="Maiandra GD" pitchFamily="34" charset="0"/>
              </a:rPr>
              <a:t>including warnings of the right to remain silent and</a:t>
            </a:r>
            <a:r>
              <a:rPr lang="en-US" sz="2800" b="1">
                <a:latin typeface="Maiandra GD" pitchFamily="34" charset="0"/>
              </a:rPr>
              <a:t> </a:t>
            </a:r>
            <a:r>
              <a:rPr lang="en-US" sz="2800" b="1">
                <a:solidFill>
                  <a:schemeClr val="accent2"/>
                </a:solidFill>
                <a:latin typeface="Maiandra GD" pitchFamily="34" charset="0"/>
              </a:rPr>
              <a:t>the right to have counsel present during interrogations.</a:t>
            </a:r>
          </a:p>
          <a:p>
            <a:pPr lvl="1">
              <a:lnSpc>
                <a:spcPct val="80000"/>
              </a:lnSpc>
            </a:pPr>
            <a:r>
              <a:rPr lang="en-US" sz="2400">
                <a:latin typeface="Maiandra GD" pitchFamily="34" charset="0"/>
              </a:rPr>
              <a:t>AKA…The Miranda Warnings </a:t>
            </a:r>
          </a:p>
          <a:p>
            <a:pPr lvl="2">
              <a:lnSpc>
                <a:spcPct val="80000"/>
              </a:lnSpc>
            </a:pPr>
            <a:r>
              <a:rPr lang="en-US" sz="2000">
                <a:latin typeface="Maiandra GD" pitchFamily="34" charset="0"/>
              </a:rPr>
              <a:t>This is a generic example…all states’ Miranda warnings differ slightly</a:t>
            </a:r>
          </a:p>
          <a:p>
            <a:pPr lvl="1">
              <a:lnSpc>
                <a:spcPct val="80000"/>
              </a:lnSpc>
            </a:pPr>
            <a:endParaRPr lang="en-US" sz="2400">
              <a:latin typeface="Maiandra GD" pitchFamily="34" charset="0"/>
            </a:endParaRPr>
          </a:p>
        </p:txBody>
      </p:sp>
      <p:sp>
        <p:nvSpPr>
          <p:cNvPr id="58372" name="Text Box 4"/>
          <p:cNvSpPr txBox="1">
            <a:spLocks noChangeArrowheads="1"/>
          </p:cNvSpPr>
          <p:nvPr/>
        </p:nvSpPr>
        <p:spPr bwMode="auto">
          <a:xfrm>
            <a:off x="914400" y="3733800"/>
            <a:ext cx="7391400" cy="2835275"/>
          </a:xfrm>
          <a:prstGeom prst="rect">
            <a:avLst/>
          </a:prstGeom>
          <a:solidFill>
            <a:schemeClr val="bg1"/>
          </a:solidFill>
          <a:ln w="57150" cmpd="thickThin">
            <a:solidFill>
              <a:schemeClr val="tx1"/>
            </a:solidFill>
            <a:miter lim="800000"/>
            <a:headEnd/>
            <a:tailEnd/>
          </a:ln>
        </p:spPr>
        <p:txBody>
          <a:bodyPr>
            <a:spAutoFit/>
          </a:bodyPr>
          <a:lstStyle/>
          <a:p>
            <a:pPr lvl="2">
              <a:lnSpc>
                <a:spcPct val="90000"/>
              </a:lnSpc>
              <a:spcBef>
                <a:spcPct val="20000"/>
              </a:spcBef>
            </a:pPr>
            <a:r>
              <a:rPr lang="en-US" sz="2000" b="1" i="1"/>
              <a:t>You have the right to remain silent. If you give up that</a:t>
            </a:r>
          </a:p>
          <a:p>
            <a:pPr lvl="2">
              <a:lnSpc>
                <a:spcPct val="90000"/>
              </a:lnSpc>
              <a:spcBef>
                <a:spcPct val="20000"/>
              </a:spcBef>
            </a:pPr>
            <a:r>
              <a:rPr lang="en-US" sz="2000" b="1" i="1"/>
              <a:t>right, anything you say can and will be used against you</a:t>
            </a:r>
          </a:p>
          <a:p>
            <a:pPr lvl="2">
              <a:lnSpc>
                <a:spcPct val="90000"/>
              </a:lnSpc>
              <a:spcBef>
                <a:spcPct val="20000"/>
              </a:spcBef>
            </a:pPr>
            <a:r>
              <a:rPr lang="en-US" sz="2000" b="1" i="1"/>
              <a:t>in a court of law. You have the right to an attorney and to</a:t>
            </a:r>
          </a:p>
          <a:p>
            <a:pPr lvl="2">
              <a:lnSpc>
                <a:spcPct val="90000"/>
              </a:lnSpc>
              <a:spcBef>
                <a:spcPct val="20000"/>
              </a:spcBef>
            </a:pPr>
            <a:r>
              <a:rPr lang="en-US" sz="2000" b="1" i="1"/>
              <a:t>have an attorney present during questioning. If you</a:t>
            </a:r>
          </a:p>
          <a:p>
            <a:pPr lvl="2">
              <a:lnSpc>
                <a:spcPct val="90000"/>
              </a:lnSpc>
              <a:spcBef>
                <a:spcPct val="20000"/>
              </a:spcBef>
            </a:pPr>
            <a:r>
              <a:rPr lang="en-US" sz="2000" b="1" i="1"/>
              <a:t>cannot afford an attorney, one will be provided to you at</a:t>
            </a:r>
          </a:p>
          <a:p>
            <a:pPr lvl="2">
              <a:lnSpc>
                <a:spcPct val="90000"/>
              </a:lnSpc>
              <a:spcBef>
                <a:spcPct val="20000"/>
              </a:spcBef>
            </a:pPr>
            <a:r>
              <a:rPr lang="en-US" sz="2000" b="1" i="1"/>
              <a:t>no cost. During any questioning, you may decide at any</a:t>
            </a:r>
          </a:p>
          <a:p>
            <a:pPr lvl="2">
              <a:lnSpc>
                <a:spcPct val="90000"/>
              </a:lnSpc>
              <a:spcBef>
                <a:spcPct val="20000"/>
              </a:spcBef>
            </a:pPr>
            <a:r>
              <a:rPr lang="en-US" sz="2000" b="1" i="1"/>
              <a:t>time to exercise these rights, not answer any questions, or</a:t>
            </a:r>
          </a:p>
          <a:p>
            <a:pPr lvl="2">
              <a:lnSpc>
                <a:spcPct val="90000"/>
              </a:lnSpc>
              <a:spcBef>
                <a:spcPct val="20000"/>
              </a:spcBef>
            </a:pPr>
            <a:r>
              <a:rPr lang="en-US" sz="2000" b="1" i="1"/>
              <a:t>make any statements.</a:t>
            </a:r>
            <a:r>
              <a:rPr lang="en-US"/>
              <a:t> </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457200"/>
            <a:ext cx="5619750" cy="1143000"/>
          </a:xfrm>
        </p:spPr>
        <p:txBody>
          <a:bodyPr/>
          <a:lstStyle/>
          <a:p>
            <a:pPr algn="l" eaLnBrk="1" hangingPunct="1"/>
            <a:r>
              <a:rPr lang="en-US" b="1">
                <a:latin typeface="Maiandra GD" pitchFamily="34" charset="0"/>
              </a:rPr>
              <a:t>“</a:t>
            </a:r>
            <a:r>
              <a:rPr lang="en-US" b="1" i="1">
                <a:latin typeface="Maiandra GD" pitchFamily="34" charset="0"/>
              </a:rPr>
              <a:t>Mapp v Ohio</a:t>
            </a:r>
            <a:r>
              <a:rPr lang="en-US" b="1">
                <a:latin typeface="Maiandra GD" pitchFamily="34" charset="0"/>
              </a:rPr>
              <a:t> 1961</a:t>
            </a:r>
            <a:endParaRPr lang="en-US" b="1">
              <a:solidFill>
                <a:schemeClr val="tx1"/>
              </a:solidFill>
              <a:latin typeface="Maiandra GD" pitchFamily="34" charset="0"/>
            </a:endParaRPr>
          </a:p>
        </p:txBody>
      </p:sp>
      <p:sp>
        <p:nvSpPr>
          <p:cNvPr id="59395" name="Rectangle 3"/>
          <p:cNvSpPr>
            <a:spLocks noGrp="1" noChangeArrowheads="1"/>
          </p:cNvSpPr>
          <p:nvPr>
            <p:ph type="body" idx="1"/>
          </p:nvPr>
        </p:nvSpPr>
        <p:spPr>
          <a:xfrm>
            <a:off x="457200" y="1371600"/>
            <a:ext cx="7848600" cy="4724400"/>
          </a:xfrm>
        </p:spPr>
        <p:txBody>
          <a:bodyPr/>
          <a:lstStyle/>
          <a:p>
            <a:pPr eaLnBrk="1" hangingPunct="1"/>
            <a:r>
              <a:rPr lang="en-US" sz="2800">
                <a:latin typeface="Maiandra GD" pitchFamily="34" charset="0"/>
              </a:rPr>
              <a:t>4</a:t>
            </a:r>
            <a:r>
              <a:rPr lang="en-US" sz="2800" baseline="30000">
                <a:latin typeface="Maiandra GD" pitchFamily="34" charset="0"/>
              </a:rPr>
              <a:t>th</a:t>
            </a:r>
            <a:r>
              <a:rPr lang="en-US" sz="2800">
                <a:latin typeface="Maiandra GD" pitchFamily="34" charset="0"/>
              </a:rPr>
              <a:t> Amendment Case</a:t>
            </a:r>
          </a:p>
          <a:p>
            <a:pPr eaLnBrk="1" hangingPunct="1"/>
            <a:r>
              <a:rPr lang="en-US" sz="2800">
                <a:latin typeface="Maiandra GD" pitchFamily="34" charset="0"/>
              </a:rPr>
              <a:t>Facts</a:t>
            </a:r>
          </a:p>
          <a:p>
            <a:pPr lvl="1" eaLnBrk="1" hangingPunct="1"/>
            <a:r>
              <a:rPr lang="en-US">
                <a:latin typeface="Maiandra GD" pitchFamily="34" charset="0"/>
              </a:rPr>
              <a:t>Dolree Mapp was convicted of possessing obscene materials after an admittedly </a:t>
            </a:r>
            <a:r>
              <a:rPr lang="en-US" b="1">
                <a:solidFill>
                  <a:schemeClr val="accent2"/>
                </a:solidFill>
                <a:latin typeface="Maiandra GD" pitchFamily="34" charset="0"/>
              </a:rPr>
              <a:t>illegal police search of her home for a fugitive</a:t>
            </a:r>
            <a:r>
              <a:rPr lang="en-US">
                <a:latin typeface="Maiandra GD" pitchFamily="34" charset="0"/>
              </a:rPr>
              <a:t>. She appealed her conviction on the basis of freedom of expression.</a:t>
            </a:r>
          </a:p>
          <a:p>
            <a:pPr lvl="2" eaLnBrk="1" hangingPunct="1"/>
            <a:r>
              <a:rPr lang="en-US" sz="2800" i="1">
                <a:latin typeface="Maiandra GD" pitchFamily="34" charset="0"/>
              </a:rPr>
              <a:t>Search and seizure</a:t>
            </a:r>
            <a:r>
              <a:rPr lang="en-US" sz="2800">
                <a:latin typeface="Maiandra GD" pitchFamily="34" charset="0"/>
              </a:rPr>
              <a:t>” case</a:t>
            </a:r>
          </a:p>
          <a:p>
            <a:pPr lvl="2" eaLnBrk="1" hangingPunct="1"/>
            <a:r>
              <a:rPr lang="en-US" sz="2800">
                <a:latin typeface="Maiandra GD" pitchFamily="34" charset="0"/>
              </a:rPr>
              <a:t>Search of home by police found illegal materials </a:t>
            </a:r>
            <a:r>
              <a:rPr lang="en-US" sz="2800" b="1" u="sng">
                <a:solidFill>
                  <a:schemeClr val="accent2"/>
                </a:solidFill>
                <a:latin typeface="Maiandra GD" pitchFamily="34" charset="0"/>
              </a:rPr>
              <a:t>without warrant</a:t>
            </a:r>
          </a:p>
          <a:p>
            <a:pPr lvl="1" eaLnBrk="1" hangingPunct="1"/>
            <a:r>
              <a:rPr lang="en-US">
                <a:latin typeface="Maiandra GD" pitchFamily="34" charset="0"/>
              </a:rPr>
              <a:t>Is this constitutional?</a:t>
            </a:r>
          </a:p>
        </p:txBody>
      </p:sp>
      <p:pic>
        <p:nvPicPr>
          <p:cNvPr id="59396" name="Picture 5" descr="Mapp"/>
          <p:cNvPicPr>
            <a:picLocks noChangeAspect="1" noChangeArrowheads="1"/>
          </p:cNvPicPr>
          <p:nvPr/>
        </p:nvPicPr>
        <p:blipFill>
          <a:blip r:embed="rId2" cstate="print"/>
          <a:srcRect/>
          <a:stretch>
            <a:fillRect/>
          </a:stretch>
        </p:blipFill>
        <p:spPr bwMode="auto">
          <a:xfrm>
            <a:off x="6203950" y="152400"/>
            <a:ext cx="2838450" cy="2089150"/>
          </a:xfrm>
          <a:prstGeom prst="rect">
            <a:avLst/>
          </a:prstGeom>
          <a:noFill/>
          <a:ln w="9525">
            <a:noFill/>
            <a:miter lim="800000"/>
            <a:headEnd/>
            <a:tailEnd/>
          </a:ln>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381000"/>
            <a:ext cx="7772400" cy="1143000"/>
          </a:xfrm>
        </p:spPr>
        <p:txBody>
          <a:bodyPr/>
          <a:lstStyle/>
          <a:p>
            <a:pPr eaLnBrk="1" hangingPunct="1"/>
            <a:r>
              <a:rPr lang="en-US" b="1">
                <a:solidFill>
                  <a:schemeClr val="tx1"/>
                </a:solidFill>
                <a:latin typeface="Maiandra GD" pitchFamily="34" charset="0"/>
              </a:rPr>
              <a:t>Importance</a:t>
            </a:r>
          </a:p>
        </p:txBody>
      </p:sp>
      <p:sp>
        <p:nvSpPr>
          <p:cNvPr id="60419" name="Rectangle 3"/>
          <p:cNvSpPr>
            <a:spLocks noGrp="1" noChangeArrowheads="1"/>
          </p:cNvSpPr>
          <p:nvPr>
            <p:ph type="body" idx="1"/>
          </p:nvPr>
        </p:nvSpPr>
        <p:spPr>
          <a:xfrm>
            <a:off x="609600" y="1524000"/>
            <a:ext cx="7924800" cy="4800600"/>
          </a:xfrm>
        </p:spPr>
        <p:txBody>
          <a:bodyPr/>
          <a:lstStyle/>
          <a:p>
            <a:pPr eaLnBrk="1" hangingPunct="1"/>
            <a:r>
              <a:rPr lang="en-US" sz="2800">
                <a:latin typeface="Maiandra GD" pitchFamily="34" charset="0"/>
              </a:rPr>
              <a:t>“</a:t>
            </a:r>
            <a:r>
              <a:rPr lang="en-US" sz="2800" b="1" i="1">
                <a:latin typeface="Maiandra GD" pitchFamily="34" charset="0"/>
              </a:rPr>
              <a:t>Search and Seizure</a:t>
            </a:r>
            <a:r>
              <a:rPr lang="en-US" sz="2800" b="1">
                <a:latin typeface="Maiandra GD" pitchFamily="34" charset="0"/>
              </a:rPr>
              <a:t>” Cases</a:t>
            </a:r>
          </a:p>
          <a:p>
            <a:pPr lvl="1" eaLnBrk="1" hangingPunct="1"/>
            <a:r>
              <a:rPr lang="en-US">
                <a:latin typeface="Maiandra GD" pitchFamily="34" charset="0"/>
              </a:rPr>
              <a:t>No! The Court ruled for Mrs. Mapp</a:t>
            </a:r>
          </a:p>
          <a:p>
            <a:pPr lvl="1" eaLnBrk="1" hangingPunct="1"/>
            <a:r>
              <a:rPr lang="en-US">
                <a:latin typeface="Maiandra GD" pitchFamily="34" charset="0"/>
              </a:rPr>
              <a:t>The </a:t>
            </a:r>
            <a:r>
              <a:rPr lang="en-US" b="1">
                <a:solidFill>
                  <a:schemeClr val="accent2"/>
                </a:solidFill>
                <a:latin typeface="Maiandra GD" pitchFamily="34" charset="0"/>
              </a:rPr>
              <a:t>Exclusionary Rule </a:t>
            </a:r>
            <a:r>
              <a:rPr lang="en-US">
                <a:latin typeface="Maiandra GD" pitchFamily="34" charset="0"/>
              </a:rPr>
              <a:t>was established</a:t>
            </a:r>
          </a:p>
          <a:p>
            <a:pPr lvl="1" eaLnBrk="1" hangingPunct="1"/>
            <a:r>
              <a:rPr lang="en-US">
                <a:latin typeface="Maiandra GD" pitchFamily="34" charset="0"/>
              </a:rPr>
              <a:t>Without warrant, items could not be used against Mapp</a:t>
            </a:r>
          </a:p>
          <a:p>
            <a:pPr lvl="1" eaLnBrk="1" hangingPunct="1"/>
            <a:r>
              <a:rPr lang="en-US">
                <a:latin typeface="Maiandra GD" pitchFamily="34" charset="0"/>
              </a:rPr>
              <a:t>This is known as  the </a:t>
            </a:r>
            <a:r>
              <a:rPr lang="en-US" b="1">
                <a:solidFill>
                  <a:schemeClr val="accent2"/>
                </a:solidFill>
                <a:latin typeface="Maiandra GD" pitchFamily="34" charset="0"/>
              </a:rPr>
              <a:t>“</a:t>
            </a:r>
            <a:r>
              <a:rPr lang="en-US" b="1" i="1">
                <a:solidFill>
                  <a:schemeClr val="accent2"/>
                </a:solidFill>
                <a:latin typeface="Maiandra GD" pitchFamily="34" charset="0"/>
              </a:rPr>
              <a:t>Fruit of a poisonous tree”</a:t>
            </a:r>
            <a:r>
              <a:rPr lang="en-US" b="1" i="1">
                <a:solidFill>
                  <a:schemeClr val="accent1"/>
                </a:solidFill>
                <a:latin typeface="Maiandra GD" pitchFamily="34" charset="0"/>
              </a:rPr>
              <a:t> </a:t>
            </a:r>
          </a:p>
          <a:p>
            <a:pPr lvl="1" eaLnBrk="1" hangingPunct="1"/>
            <a:r>
              <a:rPr lang="en-US">
                <a:latin typeface="Maiandra GD" pitchFamily="34" charset="0"/>
              </a:rPr>
              <a:t>FYI, if police are in </a:t>
            </a:r>
            <a:r>
              <a:rPr lang="en-US" b="1">
                <a:solidFill>
                  <a:srgbClr val="FF0000"/>
                </a:solidFill>
                <a:latin typeface="Maiandra GD" pitchFamily="34" charset="0"/>
              </a:rPr>
              <a:t>hot pursuit</a:t>
            </a:r>
            <a:r>
              <a:rPr lang="en-US">
                <a:latin typeface="Maiandra GD" pitchFamily="34" charset="0"/>
              </a:rPr>
              <a:t> of criminals they can be given the “</a:t>
            </a:r>
            <a:r>
              <a:rPr lang="en-US" b="1">
                <a:solidFill>
                  <a:schemeClr val="accent2"/>
                </a:solidFill>
                <a:latin typeface="Maiandra GD" pitchFamily="34" charset="0"/>
              </a:rPr>
              <a:t>good faith exception</a:t>
            </a:r>
            <a:r>
              <a:rPr lang="en-US">
                <a:latin typeface="Maiandra GD" pitchFamily="34" charset="0"/>
              </a:rPr>
              <a:t>” in most cases</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28600"/>
            <a:ext cx="8001000" cy="1143000"/>
          </a:xfrm>
        </p:spPr>
        <p:txBody>
          <a:bodyPr/>
          <a:lstStyle/>
          <a:p>
            <a:pPr eaLnBrk="1" hangingPunct="1"/>
            <a:r>
              <a:rPr lang="en-US" sz="2400" b="1">
                <a:latin typeface="Maiandra GD" pitchFamily="34" charset="0"/>
              </a:rPr>
              <a:t>5</a:t>
            </a:r>
            <a:r>
              <a:rPr lang="en-US" sz="2400" b="1" baseline="30000">
                <a:latin typeface="Maiandra GD" pitchFamily="34" charset="0"/>
              </a:rPr>
              <a:t>th</a:t>
            </a:r>
            <a:r>
              <a:rPr lang="en-US" sz="2400" b="1">
                <a:latin typeface="Maiandra GD" pitchFamily="34" charset="0"/>
              </a:rPr>
              <a:t> Amendment Eminent Domain</a:t>
            </a:r>
            <a:br>
              <a:rPr lang="en-US" sz="2400" b="1">
                <a:latin typeface="Maiandra GD" pitchFamily="34" charset="0"/>
              </a:rPr>
            </a:br>
            <a:r>
              <a:rPr lang="en-US" sz="3600" b="1" i="1">
                <a:latin typeface="Maiandra GD" pitchFamily="34" charset="0"/>
              </a:rPr>
              <a:t>Kelo v City of New London, CT, 2005</a:t>
            </a:r>
          </a:p>
        </p:txBody>
      </p:sp>
      <p:sp>
        <p:nvSpPr>
          <p:cNvPr id="61443" name="Rectangle 3"/>
          <p:cNvSpPr>
            <a:spLocks noGrp="1" noChangeArrowheads="1"/>
          </p:cNvSpPr>
          <p:nvPr>
            <p:ph type="body" idx="1"/>
          </p:nvPr>
        </p:nvSpPr>
        <p:spPr>
          <a:xfrm>
            <a:off x="381000" y="1600200"/>
            <a:ext cx="8305800" cy="4800600"/>
          </a:xfrm>
        </p:spPr>
        <p:txBody>
          <a:bodyPr/>
          <a:lstStyle/>
          <a:p>
            <a:pPr eaLnBrk="1" hangingPunct="1">
              <a:lnSpc>
                <a:spcPct val="80000"/>
              </a:lnSpc>
            </a:pPr>
            <a:r>
              <a:rPr lang="en-US" sz="2400" b="1">
                <a:latin typeface="Maiandra GD" pitchFamily="34" charset="0"/>
              </a:rPr>
              <a:t>Facts of the Case</a:t>
            </a:r>
            <a:endParaRPr lang="en-US" sz="2400">
              <a:latin typeface="Maiandra GD" pitchFamily="34" charset="0"/>
            </a:endParaRPr>
          </a:p>
          <a:p>
            <a:pPr eaLnBrk="1" hangingPunct="1">
              <a:lnSpc>
                <a:spcPct val="80000"/>
              </a:lnSpc>
            </a:pPr>
            <a:r>
              <a:rPr lang="en-US" sz="2200">
                <a:latin typeface="Maiandra GD" pitchFamily="34" charset="0"/>
              </a:rPr>
              <a:t>New London, a city in Connecticut, used its </a:t>
            </a:r>
            <a:r>
              <a:rPr lang="en-US" sz="2200" b="1" u="sng">
                <a:solidFill>
                  <a:schemeClr val="accent2"/>
                </a:solidFill>
                <a:latin typeface="Maiandra GD" pitchFamily="34" charset="0"/>
              </a:rPr>
              <a:t>eminent domain</a:t>
            </a:r>
            <a:r>
              <a:rPr lang="en-US" sz="2200">
                <a:latin typeface="Maiandra GD" pitchFamily="34" charset="0"/>
              </a:rPr>
              <a:t> authority to seize private property to sell to private developers. </a:t>
            </a:r>
          </a:p>
          <a:p>
            <a:pPr eaLnBrk="1" hangingPunct="1">
              <a:lnSpc>
                <a:spcPct val="80000"/>
              </a:lnSpc>
            </a:pPr>
            <a:r>
              <a:rPr lang="en-US" sz="2200">
                <a:latin typeface="Maiandra GD" pitchFamily="34" charset="0"/>
              </a:rPr>
              <a:t>The city said developing the land would create jobs and increase tax revenues. </a:t>
            </a:r>
          </a:p>
          <a:p>
            <a:pPr eaLnBrk="1" hangingPunct="1">
              <a:lnSpc>
                <a:spcPct val="80000"/>
              </a:lnSpc>
            </a:pPr>
            <a:r>
              <a:rPr lang="en-US" sz="2200">
                <a:latin typeface="Maiandra GD" pitchFamily="34" charset="0"/>
              </a:rPr>
              <a:t>The property owners argued the city violated the </a:t>
            </a:r>
            <a:r>
              <a:rPr lang="en-US" sz="2200" b="1">
                <a:latin typeface="Maiandra GD" pitchFamily="34" charset="0"/>
              </a:rPr>
              <a:t>Fifth Amendment's</a:t>
            </a:r>
            <a:r>
              <a:rPr lang="en-US" sz="2200">
                <a:latin typeface="Maiandra GD" pitchFamily="34" charset="0"/>
              </a:rPr>
              <a:t> takings clause, which guaranteed the government will not take private property for public use without just compensation. </a:t>
            </a:r>
          </a:p>
          <a:p>
            <a:pPr lvl="1" eaLnBrk="1" hangingPunct="1">
              <a:lnSpc>
                <a:spcPct val="80000"/>
              </a:lnSpc>
            </a:pPr>
            <a:r>
              <a:rPr lang="en-US" sz="2200">
                <a:latin typeface="Maiandra GD" pitchFamily="34" charset="0"/>
              </a:rPr>
              <a:t>Specifically the property owners argued taking private property to sell to private developers </a:t>
            </a:r>
            <a:r>
              <a:rPr lang="en-US" sz="2200" b="1">
                <a:solidFill>
                  <a:schemeClr val="accent2"/>
                </a:solidFill>
                <a:latin typeface="Maiandra GD" pitchFamily="34" charset="0"/>
              </a:rPr>
              <a:t>was not public use</a:t>
            </a:r>
            <a:r>
              <a:rPr lang="en-US" sz="2200" b="1">
                <a:latin typeface="Maiandra GD" pitchFamily="34" charset="0"/>
              </a:rPr>
              <a:t>.</a:t>
            </a:r>
            <a:endParaRPr lang="en-US" sz="2000" b="1">
              <a:latin typeface="Maiandra GD" pitchFamily="34" charset="0"/>
            </a:endParaRPr>
          </a:p>
          <a:p>
            <a:pPr eaLnBrk="1" hangingPunct="1">
              <a:lnSpc>
                <a:spcPct val="80000"/>
              </a:lnSpc>
            </a:pPr>
            <a:r>
              <a:rPr lang="en-US" sz="2400" b="1">
                <a:latin typeface="Maiandra GD" pitchFamily="34" charset="0"/>
              </a:rPr>
              <a:t>Question</a:t>
            </a:r>
            <a:endParaRPr lang="en-US" sz="2400">
              <a:latin typeface="Maiandra GD" pitchFamily="34" charset="0"/>
            </a:endParaRPr>
          </a:p>
          <a:p>
            <a:pPr eaLnBrk="1" hangingPunct="1">
              <a:lnSpc>
                <a:spcPct val="80000"/>
              </a:lnSpc>
            </a:pPr>
            <a:r>
              <a:rPr lang="en-US" sz="2200">
                <a:latin typeface="Maiandra GD" pitchFamily="34" charset="0"/>
              </a:rPr>
              <a:t>Does a city violate the Fifth Amendment's takings clause if the city takes private property and sells it for private development, with the hopes the development will help the city's bad economy?</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1143000"/>
          </a:xfrm>
        </p:spPr>
        <p:txBody>
          <a:bodyPr/>
          <a:lstStyle/>
          <a:p>
            <a:pPr algn="l" eaLnBrk="1" hangingPunct="1"/>
            <a:r>
              <a:rPr lang="en-US">
                <a:latin typeface="Maiandra GD" pitchFamily="34" charset="0"/>
              </a:rPr>
              <a:t>Importance of </a:t>
            </a:r>
            <a:r>
              <a:rPr lang="en-US" i="1">
                <a:latin typeface="Maiandra GD" pitchFamily="34" charset="0"/>
              </a:rPr>
              <a:t>Kelo</a:t>
            </a:r>
          </a:p>
        </p:txBody>
      </p:sp>
      <p:sp>
        <p:nvSpPr>
          <p:cNvPr id="62467" name="Rectangle 3"/>
          <p:cNvSpPr>
            <a:spLocks noGrp="1" noChangeArrowheads="1"/>
          </p:cNvSpPr>
          <p:nvPr>
            <p:ph type="body" idx="1"/>
          </p:nvPr>
        </p:nvSpPr>
        <p:spPr>
          <a:xfrm>
            <a:off x="685800" y="1600200"/>
            <a:ext cx="7924800" cy="4876800"/>
          </a:xfrm>
        </p:spPr>
        <p:txBody>
          <a:bodyPr/>
          <a:lstStyle/>
          <a:p>
            <a:pPr eaLnBrk="1" hangingPunct="1">
              <a:lnSpc>
                <a:spcPct val="90000"/>
              </a:lnSpc>
            </a:pPr>
            <a:r>
              <a:rPr lang="en-US" sz="2400" b="1">
                <a:latin typeface="Maiandra GD" pitchFamily="34" charset="0"/>
              </a:rPr>
              <a:t>Conclusion</a:t>
            </a:r>
            <a:endParaRPr lang="en-US" sz="2400">
              <a:latin typeface="Maiandra GD" pitchFamily="34" charset="0"/>
            </a:endParaRPr>
          </a:p>
          <a:p>
            <a:pPr eaLnBrk="1" hangingPunct="1">
              <a:lnSpc>
                <a:spcPct val="90000"/>
              </a:lnSpc>
            </a:pPr>
            <a:r>
              <a:rPr lang="en-US" sz="2400">
                <a:latin typeface="Maiandra GD" pitchFamily="34" charset="0"/>
              </a:rPr>
              <a:t>No. In a 5-4 opinion delivered by Justice John Paul Stevens, the majority </a:t>
            </a:r>
            <a:r>
              <a:rPr lang="en-US" sz="2400" b="1" u="sng">
                <a:solidFill>
                  <a:schemeClr val="accent2"/>
                </a:solidFill>
                <a:latin typeface="Maiandra GD" pitchFamily="34" charset="0"/>
              </a:rPr>
              <a:t>held that the city's taking of private property to sell for private development qualified as a "public use" within the meaning of the takings clause. </a:t>
            </a:r>
          </a:p>
          <a:p>
            <a:pPr eaLnBrk="1" hangingPunct="1">
              <a:lnSpc>
                <a:spcPct val="90000"/>
              </a:lnSpc>
            </a:pPr>
            <a:r>
              <a:rPr lang="en-US" sz="2400">
                <a:latin typeface="Maiandra GD" pitchFamily="34" charset="0"/>
              </a:rPr>
              <a:t>The city was not taking the land simply to benefit a certain group of private individuals, but was following an economic development plan. </a:t>
            </a:r>
          </a:p>
          <a:p>
            <a:pPr lvl="1" eaLnBrk="1" hangingPunct="1">
              <a:lnSpc>
                <a:spcPct val="90000"/>
              </a:lnSpc>
            </a:pPr>
            <a:r>
              <a:rPr lang="en-US" sz="2000">
                <a:latin typeface="Maiandra GD" pitchFamily="34" charset="0"/>
              </a:rPr>
              <a:t>The takings here qualified as </a:t>
            </a:r>
            <a:r>
              <a:rPr lang="en-US" sz="2000" b="1" u="sng">
                <a:solidFill>
                  <a:schemeClr val="accent2"/>
                </a:solidFill>
                <a:latin typeface="Maiandra GD" pitchFamily="34" charset="0"/>
              </a:rPr>
              <a:t>"public use</a:t>
            </a:r>
            <a:r>
              <a:rPr lang="en-US" sz="2000">
                <a:latin typeface="Maiandra GD" pitchFamily="34" charset="0"/>
              </a:rPr>
              <a:t>" despite the fact that the land was not going to be used by the public. </a:t>
            </a:r>
          </a:p>
          <a:p>
            <a:pPr eaLnBrk="1" hangingPunct="1">
              <a:lnSpc>
                <a:spcPct val="90000"/>
              </a:lnSpc>
            </a:pPr>
            <a:r>
              <a:rPr lang="en-US" sz="2400">
                <a:latin typeface="Maiandra GD" pitchFamily="34" charset="0"/>
              </a:rPr>
              <a:t>The Fifth Amendment did not require "literal" public use, the majority said, but the "</a:t>
            </a:r>
            <a:r>
              <a:rPr lang="en-US" sz="2400" i="1">
                <a:latin typeface="Maiandra GD" pitchFamily="34" charset="0"/>
              </a:rPr>
              <a:t>broader and more natural interpretation of public use as 'public purpose</a:t>
            </a:r>
            <a:r>
              <a:rPr lang="en-US" sz="2400">
                <a:latin typeface="Maiandra GD" pitchFamily="34" charset="0"/>
              </a:rPr>
              <a:t>.'"</a:t>
            </a:r>
          </a:p>
        </p:txBody>
      </p:sp>
      <p:pic>
        <p:nvPicPr>
          <p:cNvPr id="62468" name="Picture 4" descr="Susette+Kelo"/>
          <p:cNvPicPr>
            <a:picLocks noChangeAspect="1" noChangeArrowheads="1"/>
          </p:cNvPicPr>
          <p:nvPr/>
        </p:nvPicPr>
        <p:blipFill>
          <a:blip r:embed="rId2" cstate="print"/>
          <a:srcRect/>
          <a:stretch>
            <a:fillRect/>
          </a:stretch>
        </p:blipFill>
        <p:spPr bwMode="auto">
          <a:xfrm>
            <a:off x="5791200" y="76200"/>
            <a:ext cx="3048000" cy="1905000"/>
          </a:xfrm>
          <a:prstGeom prst="rect">
            <a:avLst/>
          </a:prstGeom>
          <a:noFill/>
          <a:ln w="9525">
            <a:noFill/>
            <a:miter lim="800000"/>
            <a:headEnd/>
            <a:tailEnd/>
          </a:ln>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62000" y="228600"/>
            <a:ext cx="7772400" cy="1143000"/>
          </a:xfrm>
        </p:spPr>
        <p:txBody>
          <a:bodyPr/>
          <a:lstStyle/>
          <a:p>
            <a:r>
              <a:rPr lang="en-US" b="1">
                <a:latin typeface="Maiandra GD" pitchFamily="34" charset="0"/>
              </a:rPr>
              <a:t>Roe v. Wade (1973)</a:t>
            </a:r>
            <a:br>
              <a:rPr lang="en-US" b="1">
                <a:latin typeface="Maiandra GD" pitchFamily="34" charset="0"/>
              </a:rPr>
            </a:br>
            <a:endParaRPr lang="en-US" b="1">
              <a:latin typeface="Maiandra GD" pitchFamily="34" charset="0"/>
            </a:endParaRPr>
          </a:p>
        </p:txBody>
      </p:sp>
      <p:sp>
        <p:nvSpPr>
          <p:cNvPr id="63491" name="Rectangle 3"/>
          <p:cNvSpPr>
            <a:spLocks noGrp="1" noChangeArrowheads="1"/>
          </p:cNvSpPr>
          <p:nvPr>
            <p:ph type="body" idx="1"/>
          </p:nvPr>
        </p:nvSpPr>
        <p:spPr>
          <a:xfrm>
            <a:off x="355600" y="1828800"/>
            <a:ext cx="5740400" cy="4648200"/>
          </a:xfrm>
        </p:spPr>
        <p:txBody>
          <a:bodyPr/>
          <a:lstStyle/>
          <a:p>
            <a:pPr>
              <a:lnSpc>
                <a:spcPct val="90000"/>
              </a:lnSpc>
            </a:pPr>
            <a:r>
              <a:rPr lang="en-US" sz="2400" b="1">
                <a:latin typeface="Maiandra GD" pitchFamily="34" charset="0"/>
              </a:rPr>
              <a:t>Facts of the Case </a:t>
            </a:r>
          </a:p>
          <a:p>
            <a:pPr lvl="1">
              <a:lnSpc>
                <a:spcPct val="90000"/>
              </a:lnSpc>
            </a:pPr>
            <a:r>
              <a:rPr lang="en-US" sz="2400">
                <a:latin typeface="Maiandra GD" pitchFamily="34" charset="0"/>
              </a:rPr>
              <a:t>Roe, a Texas resident, sought to </a:t>
            </a:r>
            <a:r>
              <a:rPr lang="en-US" sz="2400">
                <a:solidFill>
                  <a:schemeClr val="accent2"/>
                </a:solidFill>
                <a:latin typeface="Maiandra GD" pitchFamily="34" charset="0"/>
              </a:rPr>
              <a:t>terminate her pregnancy by abortion</a:t>
            </a:r>
            <a:r>
              <a:rPr lang="en-US" sz="2400">
                <a:latin typeface="Maiandra GD" pitchFamily="34" charset="0"/>
              </a:rPr>
              <a:t>. Texas law prohibited abortions except to save the pregnant woman's life. </a:t>
            </a:r>
            <a:endParaRPr lang="en-US" sz="2400" b="1">
              <a:latin typeface="Maiandra GD" pitchFamily="34" charset="0"/>
            </a:endParaRPr>
          </a:p>
          <a:p>
            <a:pPr>
              <a:lnSpc>
                <a:spcPct val="90000"/>
              </a:lnSpc>
            </a:pPr>
            <a:r>
              <a:rPr lang="en-US" sz="2400" b="1">
                <a:latin typeface="Maiandra GD" pitchFamily="34" charset="0"/>
              </a:rPr>
              <a:t>Question Presented </a:t>
            </a:r>
          </a:p>
          <a:p>
            <a:pPr lvl="1">
              <a:lnSpc>
                <a:spcPct val="90000"/>
              </a:lnSpc>
            </a:pPr>
            <a:r>
              <a:rPr lang="en-US" sz="2400">
                <a:latin typeface="Maiandra GD" pitchFamily="34" charset="0"/>
              </a:rPr>
              <a:t>Does the Constitution through the </a:t>
            </a:r>
            <a:r>
              <a:rPr lang="en-US" sz="2400">
                <a:solidFill>
                  <a:schemeClr val="accent2"/>
                </a:solidFill>
                <a:latin typeface="Maiandra GD" pitchFamily="34" charset="0"/>
              </a:rPr>
              <a:t>1</a:t>
            </a:r>
            <a:r>
              <a:rPr lang="en-US" sz="2400" baseline="30000">
                <a:solidFill>
                  <a:schemeClr val="accent2"/>
                </a:solidFill>
                <a:latin typeface="Maiandra GD" pitchFamily="34" charset="0"/>
              </a:rPr>
              <a:t>st</a:t>
            </a:r>
            <a:r>
              <a:rPr lang="en-US" sz="2400">
                <a:solidFill>
                  <a:schemeClr val="accent2"/>
                </a:solidFill>
                <a:latin typeface="Maiandra GD" pitchFamily="34" charset="0"/>
              </a:rPr>
              <a:t> amendment AND 14</a:t>
            </a:r>
            <a:r>
              <a:rPr lang="en-US" sz="2400" baseline="30000">
                <a:solidFill>
                  <a:schemeClr val="accent2"/>
                </a:solidFill>
                <a:latin typeface="Maiandra GD" pitchFamily="34" charset="0"/>
              </a:rPr>
              <a:t>th</a:t>
            </a:r>
            <a:r>
              <a:rPr lang="en-US" sz="2400">
                <a:solidFill>
                  <a:schemeClr val="accent2"/>
                </a:solidFill>
                <a:latin typeface="Maiandra GD" pitchFamily="34" charset="0"/>
              </a:rPr>
              <a:t> amendment </a:t>
            </a:r>
            <a:r>
              <a:rPr lang="en-US" sz="2400">
                <a:latin typeface="Maiandra GD" pitchFamily="34" charset="0"/>
              </a:rPr>
              <a:t>embrace a woman's right to terminate her pregnancy by abortion?</a:t>
            </a:r>
            <a:r>
              <a:rPr lang="en-US" sz="2000">
                <a:latin typeface="Maiandra GD" pitchFamily="34" charset="0"/>
              </a:rPr>
              <a:t> </a:t>
            </a:r>
          </a:p>
        </p:txBody>
      </p:sp>
      <p:pic>
        <p:nvPicPr>
          <p:cNvPr id="63492" name="Picture 5" descr="roe"/>
          <p:cNvPicPr>
            <a:picLocks noChangeAspect="1" noChangeArrowheads="1"/>
          </p:cNvPicPr>
          <p:nvPr/>
        </p:nvPicPr>
        <p:blipFill>
          <a:blip r:embed="rId2" cstate="print"/>
          <a:srcRect/>
          <a:stretch>
            <a:fillRect/>
          </a:stretch>
        </p:blipFill>
        <p:spPr bwMode="auto">
          <a:xfrm>
            <a:off x="6477000" y="1676400"/>
            <a:ext cx="1905000" cy="2667000"/>
          </a:xfrm>
          <a:prstGeom prst="rect">
            <a:avLst/>
          </a:prstGeom>
          <a:noFill/>
          <a:ln w="9525">
            <a:noFill/>
            <a:miter lim="800000"/>
            <a:headEnd/>
            <a:tailEnd/>
          </a:ln>
        </p:spPr>
      </p:pic>
      <p:sp>
        <p:nvSpPr>
          <p:cNvPr id="63493" name="Text Box 6"/>
          <p:cNvSpPr txBox="1">
            <a:spLocks noChangeArrowheads="1"/>
          </p:cNvSpPr>
          <p:nvPr/>
        </p:nvSpPr>
        <p:spPr bwMode="auto">
          <a:xfrm>
            <a:off x="5943600" y="4343400"/>
            <a:ext cx="2819400" cy="942975"/>
          </a:xfrm>
          <a:prstGeom prst="rect">
            <a:avLst/>
          </a:prstGeom>
          <a:noFill/>
          <a:ln w="9525">
            <a:noFill/>
            <a:miter lim="800000"/>
            <a:headEnd/>
            <a:tailEnd/>
          </a:ln>
        </p:spPr>
        <p:txBody>
          <a:bodyPr>
            <a:spAutoFit/>
          </a:bodyPr>
          <a:lstStyle/>
          <a:p>
            <a:pPr algn="ctr">
              <a:spcBef>
                <a:spcPct val="50000"/>
              </a:spcBef>
            </a:pPr>
            <a:r>
              <a:rPr lang="en-US" sz="1400" b="1"/>
              <a:t>Jane Roe, who was no longer pregnant when the Supreme Court decided her challenge to Texas's abortion law.</a:t>
            </a:r>
            <a:r>
              <a:rPr lang="en-US" sz="1400"/>
              <a:t> </a:t>
            </a:r>
          </a:p>
        </p:txBody>
      </p:sp>
      <p:sp>
        <p:nvSpPr>
          <p:cNvPr id="6" name="Rectangle 2"/>
          <p:cNvSpPr txBox="1">
            <a:spLocks noChangeArrowheads="1"/>
          </p:cNvSpPr>
          <p:nvPr/>
        </p:nvSpPr>
        <p:spPr bwMode="auto">
          <a:xfrm>
            <a:off x="381000" y="685800"/>
            <a:ext cx="8153400" cy="1143000"/>
          </a:xfrm>
          <a:prstGeom prst="rect">
            <a:avLst/>
          </a:prstGeom>
          <a:noFill/>
          <a:ln w="9525">
            <a:noFill/>
            <a:miter lim="800000"/>
            <a:headEnd/>
            <a:tailEnd/>
          </a:ln>
          <a:effectLst/>
        </p:spPr>
        <p:txBody>
          <a:bodyPr anchor="ctr"/>
          <a:lstStyle/>
          <a:p>
            <a:pPr algn="ctr">
              <a:defRPr/>
            </a:pPr>
            <a:r>
              <a:rPr lang="en-US" sz="3200" b="1" kern="0" dirty="0">
                <a:latin typeface="Maiandra GD" pitchFamily="34" charset="0"/>
                <a:ea typeface="+mj-ea"/>
                <a:cs typeface="+mj-cs"/>
              </a:rPr>
              <a:t>1</a:t>
            </a:r>
            <a:r>
              <a:rPr lang="en-US" sz="3200" b="1" kern="0" baseline="30000" dirty="0">
                <a:latin typeface="Maiandra GD" pitchFamily="34" charset="0"/>
                <a:ea typeface="+mj-ea"/>
                <a:cs typeface="+mj-cs"/>
              </a:rPr>
              <a:t>st</a:t>
            </a:r>
            <a:r>
              <a:rPr lang="en-US" sz="3200" b="1" kern="0" dirty="0">
                <a:latin typeface="Maiandra GD" pitchFamily="34" charset="0"/>
                <a:ea typeface="+mj-ea"/>
                <a:cs typeface="+mj-cs"/>
              </a:rPr>
              <a:t>  and 14</a:t>
            </a:r>
            <a:r>
              <a:rPr lang="en-US" sz="3200" b="1" kern="0" baseline="30000" dirty="0">
                <a:latin typeface="Maiandra GD" pitchFamily="34" charset="0"/>
                <a:ea typeface="+mj-ea"/>
                <a:cs typeface="+mj-cs"/>
              </a:rPr>
              <a:t>th</a:t>
            </a:r>
            <a:r>
              <a:rPr lang="en-US" sz="3200" b="1" kern="0" dirty="0">
                <a:latin typeface="Maiandra GD" pitchFamily="34" charset="0"/>
                <a:ea typeface="+mj-ea"/>
                <a:cs typeface="+mj-cs"/>
              </a:rPr>
              <a:t> Amendments</a:t>
            </a:r>
            <a:br>
              <a:rPr lang="en-US" sz="3200" b="1" kern="0" dirty="0">
                <a:latin typeface="Maiandra GD" pitchFamily="34" charset="0"/>
                <a:ea typeface="+mj-ea"/>
                <a:cs typeface="+mj-cs"/>
              </a:rPr>
            </a:br>
            <a:r>
              <a:rPr lang="en-US" sz="3200" b="1" kern="0" dirty="0">
                <a:solidFill>
                  <a:schemeClr val="tx2"/>
                </a:solidFill>
                <a:latin typeface="Maiandra GD" pitchFamily="34" charset="0"/>
                <a:ea typeface="+mj-ea"/>
                <a:cs typeface="+mj-cs"/>
              </a:rPr>
              <a:t>Right to Privacy</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b="1">
                <a:latin typeface="Maiandra GD" pitchFamily="34" charset="0"/>
              </a:rPr>
              <a:t>Conclusion </a:t>
            </a:r>
          </a:p>
        </p:txBody>
      </p:sp>
      <p:sp>
        <p:nvSpPr>
          <p:cNvPr id="64515" name="Rectangle 3"/>
          <p:cNvSpPr>
            <a:spLocks noGrp="1" noChangeArrowheads="1"/>
          </p:cNvSpPr>
          <p:nvPr>
            <p:ph type="body" idx="1"/>
          </p:nvPr>
        </p:nvSpPr>
        <p:spPr>
          <a:xfrm>
            <a:off x="685800" y="1676400"/>
            <a:ext cx="7772400" cy="4419600"/>
          </a:xfrm>
        </p:spPr>
        <p:txBody>
          <a:bodyPr/>
          <a:lstStyle/>
          <a:p>
            <a:pPr lvl="1"/>
            <a:r>
              <a:rPr lang="en-US" sz="2400">
                <a:latin typeface="Maiandra GD" pitchFamily="34" charset="0"/>
              </a:rPr>
              <a:t>The Court held that a woman's right to an abortion fell within </a:t>
            </a:r>
            <a:r>
              <a:rPr lang="en-US" sz="2400" b="1" u="sng">
                <a:solidFill>
                  <a:schemeClr val="accent2"/>
                </a:solidFill>
                <a:latin typeface="Maiandra GD" pitchFamily="34" charset="0"/>
              </a:rPr>
              <a:t>the right to privacy</a:t>
            </a:r>
            <a:r>
              <a:rPr lang="en-US" sz="2400">
                <a:latin typeface="Maiandra GD" pitchFamily="34" charset="0"/>
              </a:rPr>
              <a:t> (recognized in </a:t>
            </a:r>
            <a:r>
              <a:rPr lang="en-US" sz="2400" i="1">
                <a:latin typeface="Maiandra GD" pitchFamily="34" charset="0"/>
              </a:rPr>
              <a:t>Griswold v. Connecticut</a:t>
            </a:r>
            <a:r>
              <a:rPr lang="en-US" sz="2400">
                <a:latin typeface="Maiandra GD" pitchFamily="34" charset="0"/>
              </a:rPr>
              <a:t>) protected by the Fourteenth Amendment.</a:t>
            </a:r>
          </a:p>
          <a:p>
            <a:pPr lvl="1"/>
            <a:r>
              <a:rPr lang="en-US" sz="2400">
                <a:latin typeface="Maiandra GD" pitchFamily="34" charset="0"/>
              </a:rPr>
              <a:t>The decision gave a woman total autonomy over the pregnancy during the first trimester and defined different levels of state interest for the second and third trimester.</a:t>
            </a:r>
          </a:p>
          <a:p>
            <a:pPr lvl="1"/>
            <a:r>
              <a:rPr lang="en-US" sz="2400">
                <a:latin typeface="Maiandra GD" pitchFamily="34" charset="0"/>
              </a:rPr>
              <a:t>As a result, the laws of 46 states were affected by the Court's ruling.</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762000" y="0"/>
            <a:ext cx="7772400" cy="1143000"/>
          </a:xfrm>
        </p:spPr>
        <p:txBody>
          <a:bodyPr/>
          <a:lstStyle/>
          <a:p>
            <a:pPr algn="l"/>
            <a:r>
              <a:rPr lang="en-US" b="1">
                <a:latin typeface="Maiandra GD" pitchFamily="34" charset="0"/>
              </a:rPr>
              <a:t> "Jane Roe" switches sides </a:t>
            </a:r>
          </a:p>
        </p:txBody>
      </p:sp>
      <p:sp>
        <p:nvSpPr>
          <p:cNvPr id="65539" name="Rectangle 3"/>
          <p:cNvSpPr>
            <a:spLocks noGrp="1" noChangeArrowheads="1"/>
          </p:cNvSpPr>
          <p:nvPr>
            <p:ph type="body" idx="1"/>
          </p:nvPr>
        </p:nvSpPr>
        <p:spPr>
          <a:xfrm>
            <a:off x="228600" y="914400"/>
            <a:ext cx="7162800" cy="5181600"/>
          </a:xfrm>
        </p:spPr>
        <p:txBody>
          <a:bodyPr/>
          <a:lstStyle/>
          <a:p>
            <a:pPr>
              <a:lnSpc>
                <a:spcPct val="80000"/>
              </a:lnSpc>
            </a:pPr>
            <a:r>
              <a:rPr lang="en-US" sz="2400">
                <a:latin typeface="Maiandra GD" pitchFamily="34" charset="0"/>
              </a:rPr>
              <a:t>In an interesting turn of events, "Jane Roe," whose real name is Norma McCorvey, became a member of the pro-life movement following her conversion to Christianity, and </a:t>
            </a:r>
            <a:r>
              <a:rPr lang="en-US" sz="2400" b="1">
                <a:solidFill>
                  <a:schemeClr val="accent2"/>
                </a:solidFill>
                <a:latin typeface="Maiandra GD" pitchFamily="34" charset="0"/>
              </a:rPr>
              <a:t>now fights to make abortion illegal</a:t>
            </a:r>
            <a:r>
              <a:rPr lang="en-US" sz="2400">
                <a:latin typeface="Maiandra GD" pitchFamily="34" charset="0"/>
              </a:rPr>
              <a:t>. </a:t>
            </a:r>
          </a:p>
          <a:p>
            <a:pPr>
              <a:lnSpc>
                <a:spcPct val="80000"/>
              </a:lnSpc>
            </a:pPr>
            <a:r>
              <a:rPr lang="en-US" sz="2400">
                <a:latin typeface="Maiandra GD" pitchFamily="34" charset="0"/>
              </a:rPr>
              <a:t>Using her prerogative as a party to the original litigation, she sought to reopen the case in a U.S. District Court in Texas and have it overturned. </a:t>
            </a:r>
          </a:p>
          <a:p>
            <a:pPr>
              <a:lnSpc>
                <a:spcPct val="80000"/>
              </a:lnSpc>
            </a:pPr>
            <a:r>
              <a:rPr lang="en-US" sz="2400">
                <a:latin typeface="Maiandra GD" pitchFamily="34" charset="0"/>
              </a:rPr>
              <a:t>Her new stance is based on claims made since the decision, claiming </a:t>
            </a:r>
            <a:r>
              <a:rPr lang="en-US" sz="2400" b="1">
                <a:solidFill>
                  <a:schemeClr val="accent2"/>
                </a:solidFill>
                <a:latin typeface="Maiandra GD" pitchFamily="34" charset="0"/>
              </a:rPr>
              <a:t>evidence of emotional and other harm suffered by many women who have had abortions</a:t>
            </a:r>
            <a:r>
              <a:rPr lang="en-US" sz="2400">
                <a:latin typeface="Maiandra GD" pitchFamily="34" charset="0"/>
              </a:rPr>
              <a:t>, and increased resources for the care of unwanted children. </a:t>
            </a:r>
          </a:p>
          <a:p>
            <a:pPr>
              <a:lnSpc>
                <a:spcPct val="80000"/>
              </a:lnSpc>
            </a:pPr>
            <a:r>
              <a:rPr lang="en-US" sz="2400">
                <a:latin typeface="Maiandra GD" pitchFamily="34" charset="0"/>
              </a:rPr>
              <a:t>On June 19, 2003, the judge that the motion was not made within a </a:t>
            </a:r>
            <a:r>
              <a:rPr lang="en-US" sz="2400" b="1">
                <a:solidFill>
                  <a:schemeClr val="accent2"/>
                </a:solidFill>
                <a:latin typeface="Maiandra GD" pitchFamily="34" charset="0"/>
              </a:rPr>
              <a:t>"reasonable time</a:t>
            </a:r>
            <a:r>
              <a:rPr lang="en-US" sz="2400">
                <a:latin typeface="Maiandra GD" pitchFamily="34" charset="0"/>
              </a:rPr>
              <a:t>." On February 22, 2005, the Supreme Court refused to grant a writ of certiorari, ending McCorvey's appeal.</a:t>
            </a:r>
          </a:p>
        </p:txBody>
      </p:sp>
      <p:pic>
        <p:nvPicPr>
          <p:cNvPr id="65540" name="Picture 5" descr="abortion5_cap"/>
          <p:cNvPicPr>
            <a:picLocks noChangeAspect="1" noChangeArrowheads="1"/>
          </p:cNvPicPr>
          <p:nvPr/>
        </p:nvPicPr>
        <p:blipFill>
          <a:blip r:embed="rId2" cstate="print"/>
          <a:srcRect/>
          <a:stretch>
            <a:fillRect/>
          </a:stretch>
        </p:blipFill>
        <p:spPr bwMode="auto">
          <a:xfrm>
            <a:off x="7239000" y="1600200"/>
            <a:ext cx="1676400" cy="1654175"/>
          </a:xfrm>
          <a:prstGeom prst="rect">
            <a:avLst/>
          </a:prstGeom>
          <a:noFill/>
          <a:ln w="9525">
            <a:noFill/>
            <a:miter lim="800000"/>
            <a:headEnd/>
            <a:tailEnd/>
          </a:ln>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609600" y="1905000"/>
            <a:ext cx="8153400" cy="4648200"/>
          </a:xfrm>
        </p:spPr>
        <p:txBody>
          <a:bodyPr/>
          <a:lstStyle/>
          <a:p>
            <a:pPr eaLnBrk="1" hangingPunct="1"/>
            <a:r>
              <a:rPr lang="en-US" sz="2400" b="1" i="1">
                <a:latin typeface="Maiandra GD" pitchFamily="34" charset="0"/>
              </a:rPr>
              <a:t>Webster v Reproductive Health Services, </a:t>
            </a:r>
            <a:r>
              <a:rPr lang="en-US" sz="2400" b="1">
                <a:latin typeface="Maiandra GD" pitchFamily="34" charset="0"/>
              </a:rPr>
              <a:t>1989</a:t>
            </a:r>
          </a:p>
          <a:p>
            <a:pPr lvl="1" eaLnBrk="1" hangingPunct="1"/>
            <a:r>
              <a:rPr lang="en-US" sz="2400" b="1">
                <a:latin typeface="Maiandra GD" pitchFamily="34" charset="0"/>
              </a:rPr>
              <a:t>Facts-</a:t>
            </a:r>
            <a:r>
              <a:rPr lang="en-US" sz="2400">
                <a:latin typeface="Maiandra GD" pitchFamily="34" charset="0"/>
              </a:rPr>
              <a:t>Abortion clinics </a:t>
            </a:r>
            <a:r>
              <a:rPr lang="en-US" sz="2400" b="1">
                <a:solidFill>
                  <a:schemeClr val="accent2"/>
                </a:solidFill>
                <a:latin typeface="Maiandra GD" pitchFamily="34" charset="0"/>
              </a:rPr>
              <a:t>could limit abortions to before 20 weeks</a:t>
            </a:r>
            <a:r>
              <a:rPr lang="en-US" sz="2400">
                <a:latin typeface="Maiandra GD" pitchFamily="34" charset="0"/>
              </a:rPr>
              <a:t> in Missouri</a:t>
            </a:r>
          </a:p>
          <a:p>
            <a:pPr lvl="1" eaLnBrk="1" hangingPunct="1"/>
            <a:r>
              <a:rPr lang="en-US" sz="2400" b="1">
                <a:latin typeface="Maiandra GD" pitchFamily="34" charset="0"/>
              </a:rPr>
              <a:t>Conclusion-</a:t>
            </a:r>
            <a:r>
              <a:rPr lang="en-US" sz="2400">
                <a:latin typeface="Maiandra GD" pitchFamily="34" charset="0"/>
              </a:rPr>
              <a:t>Affirmation of </a:t>
            </a:r>
            <a:r>
              <a:rPr lang="en-US" sz="2400" i="1">
                <a:latin typeface="Maiandra GD" pitchFamily="34" charset="0"/>
              </a:rPr>
              <a:t>Roe</a:t>
            </a:r>
            <a:r>
              <a:rPr lang="en-US" sz="2400">
                <a:latin typeface="Maiandra GD" pitchFamily="34" charset="0"/>
              </a:rPr>
              <a:t> but a roll back of </a:t>
            </a:r>
            <a:r>
              <a:rPr lang="en-US" sz="2400" i="1">
                <a:latin typeface="Maiandra GD" pitchFamily="34" charset="0"/>
              </a:rPr>
              <a:t>Roe </a:t>
            </a:r>
            <a:r>
              <a:rPr lang="en-US" sz="2400">
                <a:latin typeface="Maiandra GD" pitchFamily="34" charset="0"/>
              </a:rPr>
              <a:t>and privacy rights</a:t>
            </a:r>
          </a:p>
          <a:p>
            <a:pPr eaLnBrk="1" hangingPunct="1"/>
            <a:r>
              <a:rPr lang="en-US" sz="2400" b="1" i="1">
                <a:latin typeface="Maiandra GD" pitchFamily="34" charset="0"/>
              </a:rPr>
              <a:t>Planned Parenthood v. Casey</a:t>
            </a:r>
            <a:r>
              <a:rPr lang="en-US" sz="2400" b="1">
                <a:latin typeface="Maiandra GD" pitchFamily="34" charset="0"/>
              </a:rPr>
              <a:t>, 1992</a:t>
            </a:r>
          </a:p>
          <a:p>
            <a:pPr lvl="1" eaLnBrk="1" hangingPunct="1"/>
            <a:r>
              <a:rPr lang="en-US" sz="2400" b="1">
                <a:latin typeface="Maiandra GD" pitchFamily="34" charset="0"/>
              </a:rPr>
              <a:t>Facts-</a:t>
            </a:r>
            <a:r>
              <a:rPr lang="en-US" sz="2400">
                <a:latin typeface="Maiandra GD" pitchFamily="34" charset="0"/>
              </a:rPr>
              <a:t>Pennsylvania case in </a:t>
            </a:r>
            <a:r>
              <a:rPr lang="en-US" sz="2400" b="1">
                <a:solidFill>
                  <a:schemeClr val="accent2"/>
                </a:solidFill>
                <a:latin typeface="Maiandra GD" pitchFamily="34" charset="0"/>
              </a:rPr>
              <a:t>which a 24 hour waiting period, and a law requiring parental permission were upheld</a:t>
            </a:r>
          </a:p>
          <a:p>
            <a:pPr lvl="1" eaLnBrk="1" hangingPunct="1"/>
            <a:r>
              <a:rPr lang="en-US" sz="2400" b="1">
                <a:latin typeface="Maiandra GD" pitchFamily="34" charset="0"/>
              </a:rPr>
              <a:t>Conclusion-</a:t>
            </a:r>
            <a:r>
              <a:rPr lang="en-US" sz="2400">
                <a:latin typeface="Maiandra GD" pitchFamily="34" charset="0"/>
              </a:rPr>
              <a:t>An affirmation of </a:t>
            </a:r>
            <a:r>
              <a:rPr lang="en-US" sz="2400" i="1">
                <a:latin typeface="Maiandra GD" pitchFamily="34" charset="0"/>
              </a:rPr>
              <a:t>Roe</a:t>
            </a:r>
            <a:r>
              <a:rPr lang="en-US" sz="2400">
                <a:latin typeface="Maiandra GD" pitchFamily="34" charset="0"/>
              </a:rPr>
              <a:t> but another rollback of </a:t>
            </a:r>
            <a:r>
              <a:rPr lang="en-US" sz="2400" i="1">
                <a:latin typeface="Maiandra GD" pitchFamily="34" charset="0"/>
              </a:rPr>
              <a:t>Roe</a:t>
            </a:r>
          </a:p>
        </p:txBody>
      </p:sp>
      <p:sp>
        <p:nvSpPr>
          <p:cNvPr id="7" name="Rectangle 2"/>
          <p:cNvSpPr txBox="1">
            <a:spLocks noChangeArrowheads="1"/>
          </p:cNvSpPr>
          <p:nvPr/>
        </p:nvSpPr>
        <p:spPr bwMode="auto">
          <a:xfrm>
            <a:off x="609600" y="533400"/>
            <a:ext cx="8153400" cy="1143000"/>
          </a:xfrm>
          <a:prstGeom prst="rect">
            <a:avLst/>
          </a:prstGeom>
          <a:noFill/>
          <a:ln w="9525">
            <a:noFill/>
            <a:miter lim="800000"/>
            <a:headEnd/>
            <a:tailEnd/>
          </a:ln>
          <a:effectLst/>
        </p:spPr>
        <p:txBody>
          <a:bodyPr anchor="ctr"/>
          <a:lstStyle/>
          <a:p>
            <a:pPr algn="ctr">
              <a:defRPr/>
            </a:pPr>
            <a:r>
              <a:rPr lang="en-US" sz="3200" b="1" kern="0" dirty="0">
                <a:latin typeface="Maiandra GD" pitchFamily="34" charset="0"/>
                <a:ea typeface="+mj-ea"/>
                <a:cs typeface="+mj-cs"/>
              </a:rPr>
              <a:t>1</a:t>
            </a:r>
            <a:r>
              <a:rPr lang="en-US" sz="3200" b="1" kern="0" baseline="30000" dirty="0">
                <a:latin typeface="Maiandra GD" pitchFamily="34" charset="0"/>
                <a:ea typeface="+mj-ea"/>
                <a:cs typeface="+mj-cs"/>
              </a:rPr>
              <a:t>st</a:t>
            </a:r>
            <a:r>
              <a:rPr lang="en-US" sz="3200" b="1" kern="0" dirty="0">
                <a:latin typeface="Maiandra GD" pitchFamily="34" charset="0"/>
                <a:ea typeface="+mj-ea"/>
                <a:cs typeface="+mj-cs"/>
              </a:rPr>
              <a:t>  and 14</a:t>
            </a:r>
            <a:r>
              <a:rPr lang="en-US" sz="3200" b="1" kern="0" baseline="30000" dirty="0">
                <a:latin typeface="Maiandra GD" pitchFamily="34" charset="0"/>
                <a:ea typeface="+mj-ea"/>
                <a:cs typeface="+mj-cs"/>
              </a:rPr>
              <a:t>th</a:t>
            </a:r>
            <a:r>
              <a:rPr lang="en-US" sz="3200" b="1" kern="0" dirty="0">
                <a:latin typeface="Maiandra GD" pitchFamily="34" charset="0"/>
                <a:ea typeface="+mj-ea"/>
                <a:cs typeface="+mj-cs"/>
              </a:rPr>
              <a:t> Amendments</a:t>
            </a:r>
            <a:br>
              <a:rPr lang="en-US" sz="3200" b="1" kern="0" dirty="0">
                <a:latin typeface="Maiandra GD" pitchFamily="34" charset="0"/>
                <a:ea typeface="+mj-ea"/>
                <a:cs typeface="+mj-cs"/>
              </a:rPr>
            </a:br>
            <a:r>
              <a:rPr lang="en-US" sz="4000" b="1" kern="0" dirty="0">
                <a:latin typeface="Maiandra GD" pitchFamily="34" charset="0"/>
                <a:ea typeface="+mj-ea"/>
                <a:cs typeface="+mj-cs"/>
              </a:rPr>
              <a:t>More </a:t>
            </a:r>
            <a:r>
              <a:rPr lang="en-US" sz="4000" b="1" kern="0" dirty="0">
                <a:solidFill>
                  <a:schemeClr val="tx2"/>
                </a:solidFill>
                <a:latin typeface="Maiandra GD" pitchFamily="34" charset="0"/>
                <a:ea typeface="+mj-ea"/>
                <a:cs typeface="+mj-cs"/>
              </a:rPr>
              <a:t>Right to Privacy Cases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228600"/>
            <a:ext cx="7924800" cy="1371600"/>
          </a:xfrm>
        </p:spPr>
        <p:txBody>
          <a:bodyPr/>
          <a:lstStyle/>
          <a:p>
            <a:r>
              <a:rPr lang="en-US" b="1">
                <a:latin typeface="Maiandra GD" pitchFamily="34" charset="0"/>
              </a:rPr>
              <a:t>The United States Court System</a:t>
            </a:r>
            <a:br>
              <a:rPr lang="en-US" b="1">
                <a:latin typeface="Maiandra GD" pitchFamily="34" charset="0"/>
              </a:rPr>
            </a:br>
            <a:r>
              <a:rPr lang="en-US" sz="2800" b="1">
                <a:latin typeface="Maiandra GD" pitchFamily="34" charset="0"/>
              </a:rPr>
              <a:t>This one is more modern-</a:t>
            </a:r>
          </a:p>
        </p:txBody>
      </p:sp>
      <p:sp>
        <p:nvSpPr>
          <p:cNvPr id="8195" name="AutoShape 6"/>
          <p:cNvSpPr>
            <a:spLocks noChangeArrowheads="1"/>
          </p:cNvSpPr>
          <p:nvPr/>
        </p:nvSpPr>
        <p:spPr bwMode="auto">
          <a:xfrm>
            <a:off x="914400" y="1981200"/>
            <a:ext cx="6858000" cy="914400"/>
          </a:xfrm>
          <a:prstGeom prst="flowChartPredefinedProcess">
            <a:avLst/>
          </a:prstGeom>
          <a:solidFill>
            <a:schemeClr val="accent2"/>
          </a:solidFill>
          <a:ln w="57150">
            <a:solidFill>
              <a:schemeClr val="tx1"/>
            </a:solidFill>
            <a:miter lim="800000"/>
            <a:headEnd/>
            <a:tailEnd/>
          </a:ln>
        </p:spPr>
        <p:txBody>
          <a:bodyPr wrap="none" anchor="ctr"/>
          <a:lstStyle/>
          <a:p>
            <a:pPr algn="ctr"/>
            <a:r>
              <a:rPr lang="en-US" sz="2800" b="1">
                <a:solidFill>
                  <a:schemeClr val="bg1"/>
                </a:solidFill>
              </a:rPr>
              <a:t>US Supreme Court</a:t>
            </a:r>
          </a:p>
        </p:txBody>
      </p:sp>
      <p:sp>
        <p:nvSpPr>
          <p:cNvPr id="8196" name="AutoShape 7"/>
          <p:cNvSpPr>
            <a:spLocks noChangeArrowheads="1"/>
          </p:cNvSpPr>
          <p:nvPr/>
        </p:nvSpPr>
        <p:spPr bwMode="auto">
          <a:xfrm>
            <a:off x="914400" y="4419600"/>
            <a:ext cx="3352800" cy="914400"/>
          </a:xfrm>
          <a:prstGeom prst="flowChartProcess">
            <a:avLst/>
          </a:prstGeom>
          <a:solidFill>
            <a:srgbClr val="FFFF00"/>
          </a:solidFill>
          <a:ln w="57150">
            <a:solidFill>
              <a:schemeClr val="tx1"/>
            </a:solidFill>
            <a:miter lim="800000"/>
            <a:headEnd/>
            <a:tailEnd/>
          </a:ln>
        </p:spPr>
        <p:txBody>
          <a:bodyPr wrap="none" anchor="ctr"/>
          <a:lstStyle/>
          <a:p>
            <a:pPr algn="ctr"/>
            <a:r>
              <a:rPr lang="en-US" b="1" u="sng">
                <a:latin typeface="Maiandra GD" pitchFamily="34" charset="0"/>
              </a:rPr>
              <a:t>State</a:t>
            </a:r>
            <a:r>
              <a:rPr lang="en-US" b="1">
                <a:latin typeface="Maiandra GD" pitchFamily="34" charset="0"/>
              </a:rPr>
              <a:t> Supreme </a:t>
            </a:r>
          </a:p>
          <a:p>
            <a:pPr algn="ctr"/>
            <a:r>
              <a:rPr lang="en-US" b="1">
                <a:latin typeface="Maiandra GD" pitchFamily="34" charset="0"/>
              </a:rPr>
              <a:t>Courts of Appeal</a:t>
            </a:r>
          </a:p>
        </p:txBody>
      </p:sp>
      <p:sp>
        <p:nvSpPr>
          <p:cNvPr id="8197" name="Line 8"/>
          <p:cNvSpPr>
            <a:spLocks noChangeShapeType="1"/>
          </p:cNvSpPr>
          <p:nvPr/>
        </p:nvSpPr>
        <p:spPr bwMode="auto">
          <a:xfrm flipV="1">
            <a:off x="2590800" y="2895600"/>
            <a:ext cx="0" cy="838200"/>
          </a:xfrm>
          <a:prstGeom prst="line">
            <a:avLst/>
          </a:prstGeom>
          <a:noFill/>
          <a:ln w="76200">
            <a:solidFill>
              <a:schemeClr val="tx1"/>
            </a:solidFill>
            <a:round/>
            <a:headEnd/>
            <a:tailEnd type="triangle" w="med" len="med"/>
          </a:ln>
        </p:spPr>
        <p:txBody>
          <a:bodyPr/>
          <a:lstStyle/>
          <a:p>
            <a:endParaRPr lang="en-US"/>
          </a:p>
        </p:txBody>
      </p:sp>
      <p:sp>
        <p:nvSpPr>
          <p:cNvPr id="8198" name="Line 11"/>
          <p:cNvSpPr>
            <a:spLocks noChangeShapeType="1"/>
          </p:cNvSpPr>
          <p:nvPr/>
        </p:nvSpPr>
        <p:spPr bwMode="auto">
          <a:xfrm flipV="1">
            <a:off x="6096000" y="2895600"/>
            <a:ext cx="0" cy="838200"/>
          </a:xfrm>
          <a:prstGeom prst="line">
            <a:avLst/>
          </a:prstGeom>
          <a:noFill/>
          <a:ln w="76200">
            <a:solidFill>
              <a:schemeClr val="tx1"/>
            </a:solidFill>
            <a:round/>
            <a:headEnd/>
            <a:tailEnd type="triangle" w="med" len="med"/>
          </a:ln>
        </p:spPr>
        <p:txBody>
          <a:bodyPr/>
          <a:lstStyle/>
          <a:p>
            <a:endParaRPr lang="en-US"/>
          </a:p>
        </p:txBody>
      </p:sp>
      <p:sp>
        <p:nvSpPr>
          <p:cNvPr id="8199" name="Rectangle 12"/>
          <p:cNvSpPr>
            <a:spLocks noChangeArrowheads="1"/>
          </p:cNvSpPr>
          <p:nvPr/>
        </p:nvSpPr>
        <p:spPr bwMode="auto">
          <a:xfrm>
            <a:off x="4495800" y="3733800"/>
            <a:ext cx="3352800" cy="879475"/>
          </a:xfrm>
          <a:prstGeom prst="rect">
            <a:avLst/>
          </a:prstGeom>
          <a:solidFill>
            <a:schemeClr val="hlink"/>
          </a:solidFill>
          <a:ln w="57150">
            <a:solidFill>
              <a:schemeClr val="tx1"/>
            </a:solidFill>
            <a:miter lim="800000"/>
            <a:headEnd/>
            <a:tailEnd/>
          </a:ln>
        </p:spPr>
        <p:txBody>
          <a:bodyPr anchor="ctr">
            <a:spAutoFit/>
          </a:bodyPr>
          <a:lstStyle/>
          <a:p>
            <a:pPr algn="ctr"/>
            <a:r>
              <a:rPr lang="en-US" b="1">
                <a:latin typeface="Maiandra GD" pitchFamily="34" charset="0"/>
              </a:rPr>
              <a:t>U. S. Circuit Courts </a:t>
            </a:r>
            <a:br>
              <a:rPr lang="en-US" b="1">
                <a:latin typeface="Maiandra GD" pitchFamily="34" charset="0"/>
              </a:rPr>
            </a:br>
            <a:r>
              <a:rPr lang="en-US" b="1">
                <a:latin typeface="Maiandra GD" pitchFamily="34" charset="0"/>
              </a:rPr>
              <a:t>of Appeal</a:t>
            </a:r>
            <a:endParaRPr lang="en-US" b="1"/>
          </a:p>
        </p:txBody>
      </p:sp>
      <p:sp>
        <p:nvSpPr>
          <p:cNvPr id="8200" name="Rectangle 14"/>
          <p:cNvSpPr>
            <a:spLocks noChangeArrowheads="1"/>
          </p:cNvSpPr>
          <p:nvPr/>
        </p:nvSpPr>
        <p:spPr bwMode="auto">
          <a:xfrm>
            <a:off x="4572000" y="5562600"/>
            <a:ext cx="3352800" cy="514350"/>
          </a:xfrm>
          <a:prstGeom prst="rect">
            <a:avLst/>
          </a:prstGeom>
          <a:solidFill>
            <a:schemeClr val="accent1"/>
          </a:solidFill>
          <a:ln w="57150">
            <a:solidFill>
              <a:schemeClr val="tx1"/>
            </a:solidFill>
            <a:miter lim="800000"/>
            <a:headEnd/>
            <a:tailEnd/>
          </a:ln>
        </p:spPr>
        <p:txBody>
          <a:bodyPr anchor="ctr">
            <a:spAutoFit/>
          </a:bodyPr>
          <a:lstStyle/>
          <a:p>
            <a:pPr algn="ctr"/>
            <a:r>
              <a:rPr lang="en-US" b="1">
                <a:latin typeface="Maiandra GD" pitchFamily="34" charset="0"/>
              </a:rPr>
              <a:t>U. S. District Courts</a:t>
            </a:r>
            <a:endParaRPr lang="en-US"/>
          </a:p>
        </p:txBody>
      </p:sp>
      <p:sp>
        <p:nvSpPr>
          <p:cNvPr id="8201" name="Line 15"/>
          <p:cNvSpPr>
            <a:spLocks noChangeShapeType="1"/>
          </p:cNvSpPr>
          <p:nvPr/>
        </p:nvSpPr>
        <p:spPr bwMode="auto">
          <a:xfrm flipV="1">
            <a:off x="6172200" y="4648200"/>
            <a:ext cx="0" cy="914400"/>
          </a:xfrm>
          <a:prstGeom prst="line">
            <a:avLst/>
          </a:prstGeom>
          <a:noFill/>
          <a:ln w="76200">
            <a:solidFill>
              <a:schemeClr val="tx1"/>
            </a:solidFill>
            <a:round/>
            <a:headEnd/>
            <a:tailEnd type="triangle" w="med" len="med"/>
          </a:ln>
        </p:spPr>
        <p:txBody>
          <a:bodyPr/>
          <a:lstStyle/>
          <a:p>
            <a:endParaRPr lang="en-US"/>
          </a:p>
        </p:txBody>
      </p:sp>
      <p:sp>
        <p:nvSpPr>
          <p:cNvPr id="8202" name="Rectangle 16"/>
          <p:cNvSpPr>
            <a:spLocks noChangeArrowheads="1"/>
          </p:cNvSpPr>
          <p:nvPr/>
        </p:nvSpPr>
        <p:spPr bwMode="auto">
          <a:xfrm>
            <a:off x="838200" y="5657850"/>
            <a:ext cx="3352800" cy="514350"/>
          </a:xfrm>
          <a:prstGeom prst="rect">
            <a:avLst/>
          </a:prstGeom>
          <a:solidFill>
            <a:srgbClr val="FFFF00"/>
          </a:solidFill>
          <a:ln w="57150">
            <a:solidFill>
              <a:schemeClr val="tx1"/>
            </a:solidFill>
            <a:miter lim="800000"/>
            <a:headEnd/>
            <a:tailEnd/>
          </a:ln>
        </p:spPr>
        <p:txBody>
          <a:bodyPr anchor="ctr">
            <a:spAutoFit/>
          </a:bodyPr>
          <a:lstStyle/>
          <a:p>
            <a:pPr algn="ctr"/>
            <a:r>
              <a:rPr lang="en-US" b="1" u="sng">
                <a:latin typeface="Maiandra GD" pitchFamily="34" charset="0"/>
              </a:rPr>
              <a:t>State</a:t>
            </a:r>
            <a:r>
              <a:rPr lang="en-US" b="1">
                <a:latin typeface="Maiandra GD" pitchFamily="34" charset="0"/>
              </a:rPr>
              <a:t> Trial Courts </a:t>
            </a:r>
          </a:p>
        </p:txBody>
      </p:sp>
      <p:sp>
        <p:nvSpPr>
          <p:cNvPr id="8203" name="Line 17"/>
          <p:cNvSpPr>
            <a:spLocks noChangeShapeType="1"/>
          </p:cNvSpPr>
          <p:nvPr/>
        </p:nvSpPr>
        <p:spPr bwMode="auto">
          <a:xfrm flipV="1">
            <a:off x="2590800" y="5257800"/>
            <a:ext cx="0" cy="381000"/>
          </a:xfrm>
          <a:prstGeom prst="line">
            <a:avLst/>
          </a:prstGeom>
          <a:noFill/>
          <a:ln w="76200">
            <a:solidFill>
              <a:schemeClr val="tx1"/>
            </a:solidFill>
            <a:round/>
            <a:headEnd/>
            <a:tailEnd type="triangle" w="med" len="med"/>
          </a:ln>
        </p:spPr>
        <p:txBody>
          <a:bodyPr/>
          <a:lstStyle/>
          <a:p>
            <a:endParaRPr lang="en-US"/>
          </a:p>
        </p:txBody>
      </p:sp>
      <p:sp>
        <p:nvSpPr>
          <p:cNvPr id="8204" name="AutoShape 20"/>
          <p:cNvSpPr>
            <a:spLocks noChangeArrowheads="1"/>
          </p:cNvSpPr>
          <p:nvPr/>
        </p:nvSpPr>
        <p:spPr bwMode="auto">
          <a:xfrm>
            <a:off x="838200" y="3200400"/>
            <a:ext cx="3352800" cy="914400"/>
          </a:xfrm>
          <a:prstGeom prst="flowChartProcess">
            <a:avLst/>
          </a:prstGeom>
          <a:solidFill>
            <a:srgbClr val="FFFF00"/>
          </a:solidFill>
          <a:ln w="57150">
            <a:solidFill>
              <a:schemeClr val="tx1"/>
            </a:solidFill>
            <a:miter lim="800000"/>
            <a:headEnd/>
            <a:tailEnd/>
          </a:ln>
        </p:spPr>
        <p:txBody>
          <a:bodyPr wrap="none" anchor="ctr"/>
          <a:lstStyle/>
          <a:p>
            <a:pPr algn="ctr"/>
            <a:r>
              <a:rPr lang="en-US" b="1" u="sng">
                <a:latin typeface="Maiandra GD" pitchFamily="34" charset="0"/>
              </a:rPr>
              <a:t>State</a:t>
            </a:r>
            <a:r>
              <a:rPr lang="en-US" b="1">
                <a:latin typeface="Maiandra GD" pitchFamily="34" charset="0"/>
              </a:rPr>
              <a:t> Court of </a:t>
            </a:r>
            <a:br>
              <a:rPr lang="en-US" b="1">
                <a:latin typeface="Maiandra GD" pitchFamily="34" charset="0"/>
              </a:rPr>
            </a:br>
            <a:r>
              <a:rPr lang="en-US" b="1">
                <a:latin typeface="Maiandra GD" pitchFamily="34" charset="0"/>
              </a:rPr>
              <a:t>Last Resort</a:t>
            </a:r>
          </a:p>
        </p:txBody>
      </p:sp>
      <p:sp>
        <p:nvSpPr>
          <p:cNvPr id="8205" name="Line 21"/>
          <p:cNvSpPr>
            <a:spLocks noChangeShapeType="1"/>
          </p:cNvSpPr>
          <p:nvPr/>
        </p:nvSpPr>
        <p:spPr bwMode="auto">
          <a:xfrm flipV="1">
            <a:off x="2514600" y="4038600"/>
            <a:ext cx="0" cy="381000"/>
          </a:xfrm>
          <a:prstGeom prst="line">
            <a:avLst/>
          </a:prstGeom>
          <a:noFill/>
          <a:ln w="76200">
            <a:solidFill>
              <a:schemeClr val="tx1"/>
            </a:solidFill>
            <a:round/>
            <a:headEnd/>
            <a:tailEnd type="triangle" w="med" len="med"/>
          </a:ln>
        </p:spPr>
        <p:txBody>
          <a:bodyPr/>
          <a:lstStyle/>
          <a:p>
            <a:endParaRPr lang="en-US"/>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457200"/>
            <a:ext cx="7772400" cy="1143000"/>
          </a:xfrm>
        </p:spPr>
        <p:txBody>
          <a:bodyPr/>
          <a:lstStyle/>
          <a:p>
            <a:pPr eaLnBrk="1" hangingPunct="1"/>
            <a:r>
              <a:rPr lang="en-US" b="1" i="1">
                <a:latin typeface="Maiandra GD" pitchFamily="34" charset="0"/>
              </a:rPr>
              <a:t>Furman v Georgia</a:t>
            </a:r>
            <a:r>
              <a:rPr lang="en-US" b="1">
                <a:latin typeface="Maiandra GD" pitchFamily="34" charset="0"/>
              </a:rPr>
              <a:t>, 1972</a:t>
            </a:r>
          </a:p>
        </p:txBody>
      </p:sp>
      <p:sp>
        <p:nvSpPr>
          <p:cNvPr id="67587" name="Rectangle 3"/>
          <p:cNvSpPr>
            <a:spLocks noGrp="1" noChangeArrowheads="1"/>
          </p:cNvSpPr>
          <p:nvPr>
            <p:ph type="body" idx="1"/>
          </p:nvPr>
        </p:nvSpPr>
        <p:spPr>
          <a:xfrm>
            <a:off x="762000" y="1676400"/>
            <a:ext cx="7848600" cy="4648200"/>
          </a:xfrm>
        </p:spPr>
        <p:txBody>
          <a:bodyPr/>
          <a:lstStyle/>
          <a:p>
            <a:pPr eaLnBrk="1" hangingPunct="1">
              <a:lnSpc>
                <a:spcPct val="80000"/>
              </a:lnSpc>
            </a:pPr>
            <a:r>
              <a:rPr lang="en-US" sz="2400" b="1">
                <a:latin typeface="Maiandra GD" pitchFamily="34" charset="0"/>
              </a:rPr>
              <a:t>Facts of the Case</a:t>
            </a:r>
            <a:endParaRPr lang="en-US" sz="2400">
              <a:latin typeface="Maiandra GD" pitchFamily="34" charset="0"/>
            </a:endParaRPr>
          </a:p>
          <a:p>
            <a:pPr eaLnBrk="1" hangingPunct="1">
              <a:lnSpc>
                <a:spcPct val="80000"/>
              </a:lnSpc>
            </a:pPr>
            <a:r>
              <a:rPr lang="en-US" sz="2400">
                <a:latin typeface="Maiandra GD" pitchFamily="34" charset="0"/>
              </a:rPr>
              <a:t>Furman was burglarizing a private home when a family member discovered him. </a:t>
            </a:r>
          </a:p>
          <a:p>
            <a:pPr lvl="1" eaLnBrk="1" hangingPunct="1">
              <a:lnSpc>
                <a:spcPct val="80000"/>
              </a:lnSpc>
            </a:pPr>
            <a:r>
              <a:rPr lang="en-US" sz="2000">
                <a:latin typeface="Maiandra GD" pitchFamily="34" charset="0"/>
              </a:rPr>
              <a:t>He attempted to flee, and in doing so tripped and fell. </a:t>
            </a:r>
          </a:p>
          <a:p>
            <a:pPr lvl="1" eaLnBrk="1" hangingPunct="1">
              <a:lnSpc>
                <a:spcPct val="80000"/>
              </a:lnSpc>
            </a:pPr>
            <a:r>
              <a:rPr lang="en-US" sz="2000">
                <a:latin typeface="Maiandra GD" pitchFamily="34" charset="0"/>
              </a:rPr>
              <a:t>The gun that he was carrying went off and killed a resident of the home. </a:t>
            </a:r>
          </a:p>
          <a:p>
            <a:pPr eaLnBrk="1" hangingPunct="1">
              <a:lnSpc>
                <a:spcPct val="80000"/>
              </a:lnSpc>
            </a:pPr>
            <a:r>
              <a:rPr lang="en-US" sz="2400">
                <a:latin typeface="Maiandra GD" pitchFamily="34" charset="0"/>
              </a:rPr>
              <a:t>He was convicted of murder and </a:t>
            </a:r>
            <a:r>
              <a:rPr lang="en-US" sz="2400">
                <a:solidFill>
                  <a:schemeClr val="accent2"/>
                </a:solidFill>
                <a:latin typeface="Maiandra GD" pitchFamily="34" charset="0"/>
              </a:rPr>
              <a:t>sentenced to death</a:t>
            </a:r>
            <a:r>
              <a:rPr lang="en-US" sz="2400">
                <a:latin typeface="Maiandra GD" pitchFamily="34" charset="0"/>
              </a:rPr>
              <a:t>.</a:t>
            </a:r>
            <a:endParaRPr lang="en-US" sz="2400" b="1">
              <a:latin typeface="Maiandra GD" pitchFamily="34" charset="0"/>
            </a:endParaRPr>
          </a:p>
          <a:p>
            <a:pPr eaLnBrk="1" hangingPunct="1">
              <a:lnSpc>
                <a:spcPct val="80000"/>
              </a:lnSpc>
            </a:pPr>
            <a:r>
              <a:rPr lang="en-US" sz="2400" b="1">
                <a:latin typeface="Maiandra GD" pitchFamily="34" charset="0"/>
              </a:rPr>
              <a:t>Question</a:t>
            </a:r>
            <a:endParaRPr lang="en-US" sz="2400">
              <a:latin typeface="Maiandra GD" pitchFamily="34" charset="0"/>
            </a:endParaRPr>
          </a:p>
          <a:p>
            <a:pPr eaLnBrk="1" hangingPunct="1">
              <a:lnSpc>
                <a:spcPct val="80000"/>
              </a:lnSpc>
            </a:pPr>
            <a:r>
              <a:rPr lang="en-US" sz="2400">
                <a:latin typeface="Maiandra GD" pitchFamily="34" charset="0"/>
              </a:rPr>
              <a:t>Does the imposition and carrying out of the death penalty in these cases constitute </a:t>
            </a:r>
            <a:r>
              <a:rPr lang="en-US" sz="2400" b="1">
                <a:solidFill>
                  <a:schemeClr val="accent2"/>
                </a:solidFill>
                <a:latin typeface="Maiandra GD" pitchFamily="34" charset="0"/>
              </a:rPr>
              <a:t>cruel and unusual punishment</a:t>
            </a:r>
            <a:r>
              <a:rPr lang="en-US" sz="2400">
                <a:latin typeface="Maiandra GD" pitchFamily="34" charset="0"/>
              </a:rPr>
              <a:t> AND due process clauses in violation of the Eighth and Fourteenth Amendments?</a:t>
            </a:r>
            <a:endParaRPr lang="en-US" sz="2400" b="1">
              <a:latin typeface="Maiandra GD" pitchFamily="34"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62000" y="152400"/>
            <a:ext cx="7772400" cy="1143000"/>
          </a:xfrm>
        </p:spPr>
        <p:txBody>
          <a:bodyPr/>
          <a:lstStyle/>
          <a:p>
            <a:pPr eaLnBrk="1" hangingPunct="1"/>
            <a:r>
              <a:rPr lang="en-US" b="1">
                <a:latin typeface="Maiandra GD" pitchFamily="34" charset="0"/>
              </a:rPr>
              <a:t>Importance</a:t>
            </a:r>
          </a:p>
        </p:txBody>
      </p:sp>
      <p:sp>
        <p:nvSpPr>
          <p:cNvPr id="68611" name="Rectangle 3"/>
          <p:cNvSpPr>
            <a:spLocks noGrp="1" noChangeArrowheads="1"/>
          </p:cNvSpPr>
          <p:nvPr>
            <p:ph type="body" idx="1"/>
          </p:nvPr>
        </p:nvSpPr>
        <p:spPr>
          <a:xfrm>
            <a:off x="838200" y="1295400"/>
            <a:ext cx="7696200" cy="5181600"/>
          </a:xfrm>
        </p:spPr>
        <p:txBody>
          <a:bodyPr/>
          <a:lstStyle/>
          <a:p>
            <a:pPr eaLnBrk="1" hangingPunct="1"/>
            <a:r>
              <a:rPr lang="en-US" sz="2800" b="1">
                <a:latin typeface="Maiandra GD" pitchFamily="34" charset="0"/>
              </a:rPr>
              <a:t>Conclusion</a:t>
            </a:r>
            <a:endParaRPr lang="en-US" sz="2800">
              <a:latin typeface="Maiandra GD" pitchFamily="34" charset="0"/>
            </a:endParaRPr>
          </a:p>
          <a:p>
            <a:pPr eaLnBrk="1" hangingPunct="1"/>
            <a:r>
              <a:rPr lang="en-US" sz="2800">
                <a:latin typeface="Maiandra GD" pitchFamily="34" charset="0"/>
              </a:rPr>
              <a:t>Yes. The imposition of the death penalty in this cases constituted cruel and unusual punishment and violated the Constitution. </a:t>
            </a:r>
          </a:p>
          <a:p>
            <a:pPr eaLnBrk="1" hangingPunct="1"/>
            <a:r>
              <a:rPr lang="en-US" sz="2800">
                <a:latin typeface="Maiandra GD" pitchFamily="34" charset="0"/>
              </a:rPr>
              <a:t>The Court's decision </a:t>
            </a:r>
            <a:r>
              <a:rPr lang="en-US" sz="2800" b="1">
                <a:solidFill>
                  <a:schemeClr val="accent2"/>
                </a:solidFill>
                <a:latin typeface="Maiandra GD" pitchFamily="34" charset="0"/>
              </a:rPr>
              <a:t>forced states and the national legislature to rethink their statutes for capital offenses</a:t>
            </a:r>
            <a:r>
              <a:rPr lang="en-US" sz="2800">
                <a:latin typeface="Maiandra GD" pitchFamily="34" charset="0"/>
              </a:rPr>
              <a:t> to assure that the death penalty would not be administered in a capricious or discriminatory manner.</a:t>
            </a:r>
          </a:p>
          <a:p>
            <a:pPr eaLnBrk="1" hangingPunct="1"/>
            <a:r>
              <a:rPr lang="en-US" sz="2800">
                <a:latin typeface="Maiandra GD" pitchFamily="34" charset="0"/>
              </a:rPr>
              <a:t>Set up </a:t>
            </a:r>
            <a:r>
              <a:rPr lang="en-US" sz="2800" b="1">
                <a:solidFill>
                  <a:schemeClr val="accent2"/>
                </a:solidFill>
                <a:latin typeface="Maiandra GD" pitchFamily="34" charset="0"/>
              </a:rPr>
              <a:t>4-year moratorium </a:t>
            </a:r>
            <a:r>
              <a:rPr lang="en-US" sz="2800">
                <a:latin typeface="Maiandra GD" pitchFamily="34" charset="0"/>
              </a:rPr>
              <a:t>on the death penalty</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62000" y="457200"/>
            <a:ext cx="7772400" cy="1143000"/>
          </a:xfrm>
        </p:spPr>
        <p:txBody>
          <a:bodyPr/>
          <a:lstStyle/>
          <a:p>
            <a:pPr eaLnBrk="1" hangingPunct="1"/>
            <a:r>
              <a:rPr lang="en-US" b="1" i="1">
                <a:latin typeface="Maiandra GD" pitchFamily="34" charset="0"/>
              </a:rPr>
              <a:t>Gregg v Georgia, 1976</a:t>
            </a:r>
          </a:p>
        </p:txBody>
      </p:sp>
      <p:sp>
        <p:nvSpPr>
          <p:cNvPr id="69635" name="Rectangle 3"/>
          <p:cNvSpPr>
            <a:spLocks noGrp="1" noChangeArrowheads="1"/>
          </p:cNvSpPr>
          <p:nvPr>
            <p:ph type="body" idx="1"/>
          </p:nvPr>
        </p:nvSpPr>
        <p:spPr>
          <a:xfrm>
            <a:off x="838200" y="1828800"/>
            <a:ext cx="7696200" cy="4572000"/>
          </a:xfrm>
        </p:spPr>
        <p:txBody>
          <a:bodyPr/>
          <a:lstStyle/>
          <a:p>
            <a:pPr eaLnBrk="1" hangingPunct="1">
              <a:lnSpc>
                <a:spcPct val="80000"/>
              </a:lnSpc>
            </a:pPr>
            <a:r>
              <a:rPr lang="en-US" sz="2400" b="1">
                <a:latin typeface="Maiandra GD" pitchFamily="34" charset="0"/>
              </a:rPr>
              <a:t>Facts of the Case</a:t>
            </a:r>
            <a:endParaRPr lang="en-US" sz="2400">
              <a:latin typeface="Maiandra GD" pitchFamily="34" charset="0"/>
            </a:endParaRPr>
          </a:p>
          <a:p>
            <a:pPr eaLnBrk="1" hangingPunct="1">
              <a:lnSpc>
                <a:spcPct val="80000"/>
              </a:lnSpc>
            </a:pPr>
            <a:r>
              <a:rPr lang="en-US" sz="2400">
                <a:latin typeface="Maiandra GD" pitchFamily="34" charset="0"/>
              </a:rPr>
              <a:t>A jury found Gregg guilty of armed robbery and murder and sentenced him to death. </a:t>
            </a:r>
          </a:p>
          <a:p>
            <a:pPr lvl="1" eaLnBrk="1" hangingPunct="1">
              <a:lnSpc>
                <a:spcPct val="80000"/>
              </a:lnSpc>
            </a:pPr>
            <a:r>
              <a:rPr lang="en-US" sz="2000">
                <a:latin typeface="Maiandra GD" pitchFamily="34" charset="0"/>
              </a:rPr>
              <a:t>On appeal, the Georgia Supreme Court affirmed the death sentence except as to its imposition for the robbery conviction. </a:t>
            </a:r>
          </a:p>
          <a:p>
            <a:pPr eaLnBrk="1" hangingPunct="1">
              <a:lnSpc>
                <a:spcPct val="80000"/>
              </a:lnSpc>
            </a:pPr>
            <a:r>
              <a:rPr lang="en-US" sz="2400">
                <a:latin typeface="Maiandra GD" pitchFamily="34" charset="0"/>
              </a:rPr>
              <a:t>Gregg challenged his remaining death sentence for murder, claiming that </a:t>
            </a:r>
            <a:r>
              <a:rPr lang="en-US" sz="2400" b="1">
                <a:solidFill>
                  <a:schemeClr val="accent2"/>
                </a:solidFill>
                <a:latin typeface="Maiandra GD" pitchFamily="34" charset="0"/>
              </a:rPr>
              <a:t>his capital sentence was a "cruel and unusual</a:t>
            </a:r>
            <a:r>
              <a:rPr lang="en-US" sz="2400">
                <a:latin typeface="Maiandra GD" pitchFamily="34" charset="0"/>
              </a:rPr>
              <a:t>" punishment that violated the Eighth and Fourteenth Amendments.</a:t>
            </a:r>
          </a:p>
          <a:p>
            <a:pPr eaLnBrk="1" hangingPunct="1">
              <a:lnSpc>
                <a:spcPct val="80000"/>
              </a:lnSpc>
            </a:pPr>
            <a:r>
              <a:rPr lang="en-US" sz="2400" b="1">
                <a:latin typeface="Maiandra GD" pitchFamily="34" charset="0"/>
              </a:rPr>
              <a:t>Question</a:t>
            </a:r>
            <a:endParaRPr lang="en-US" sz="2400">
              <a:latin typeface="Maiandra GD" pitchFamily="34" charset="0"/>
            </a:endParaRPr>
          </a:p>
          <a:p>
            <a:pPr eaLnBrk="1" hangingPunct="1">
              <a:lnSpc>
                <a:spcPct val="80000"/>
              </a:lnSpc>
            </a:pPr>
            <a:r>
              <a:rPr lang="en-US" sz="2400" b="1" u="sng">
                <a:solidFill>
                  <a:schemeClr val="accent2"/>
                </a:solidFill>
                <a:latin typeface="Maiandra GD" pitchFamily="34" charset="0"/>
              </a:rPr>
              <a:t>Is the imposition of the death sentence</a:t>
            </a:r>
            <a:r>
              <a:rPr lang="en-US" sz="2400">
                <a:latin typeface="Maiandra GD" pitchFamily="34" charset="0"/>
              </a:rPr>
              <a:t> prohibited under the Eighth and Fourteenth Amendments as "cruel and unusual" punishment?</a:t>
            </a:r>
            <a:endParaRPr lang="en-US" sz="2400" b="1">
              <a:latin typeface="Maiandra GD" pitchFamily="34" charset="0"/>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62000" y="457200"/>
            <a:ext cx="7772400" cy="1143000"/>
          </a:xfrm>
        </p:spPr>
        <p:txBody>
          <a:bodyPr/>
          <a:lstStyle/>
          <a:p>
            <a:pPr eaLnBrk="1" hangingPunct="1"/>
            <a:r>
              <a:rPr lang="en-US" b="1" i="1">
                <a:latin typeface="Maiandra GD" pitchFamily="34" charset="0"/>
              </a:rPr>
              <a:t>Gregg v Georgia</a:t>
            </a:r>
          </a:p>
        </p:txBody>
      </p:sp>
      <p:sp>
        <p:nvSpPr>
          <p:cNvPr id="70659" name="Rectangle 3"/>
          <p:cNvSpPr>
            <a:spLocks noGrp="1" noChangeArrowheads="1"/>
          </p:cNvSpPr>
          <p:nvPr>
            <p:ph type="body" idx="1"/>
          </p:nvPr>
        </p:nvSpPr>
        <p:spPr>
          <a:xfrm>
            <a:off x="838200" y="1447800"/>
            <a:ext cx="7620000" cy="4724400"/>
          </a:xfrm>
        </p:spPr>
        <p:txBody>
          <a:bodyPr/>
          <a:lstStyle/>
          <a:p>
            <a:pPr eaLnBrk="1" hangingPunct="1">
              <a:lnSpc>
                <a:spcPct val="90000"/>
              </a:lnSpc>
            </a:pPr>
            <a:r>
              <a:rPr lang="en-US" sz="2400" b="1">
                <a:latin typeface="Maiandra GD" pitchFamily="34" charset="0"/>
              </a:rPr>
              <a:t>Conclusion</a:t>
            </a:r>
            <a:endParaRPr lang="en-US" sz="2400">
              <a:latin typeface="Maiandra GD" pitchFamily="34" charset="0"/>
            </a:endParaRPr>
          </a:p>
          <a:p>
            <a:pPr eaLnBrk="1" hangingPunct="1">
              <a:lnSpc>
                <a:spcPct val="90000"/>
              </a:lnSpc>
            </a:pPr>
            <a:r>
              <a:rPr lang="en-US" sz="2400">
                <a:latin typeface="Maiandra GD" pitchFamily="34" charset="0"/>
              </a:rPr>
              <a:t>No. In a 7-to-2 decision, the Court held that a punishment of death </a:t>
            </a:r>
            <a:r>
              <a:rPr lang="en-US" sz="2400">
                <a:solidFill>
                  <a:schemeClr val="accent2"/>
                </a:solidFill>
                <a:latin typeface="Maiandra GD" pitchFamily="34" charset="0"/>
              </a:rPr>
              <a:t>did not violate the Eighth and Fourteenth Amendments under </a:t>
            </a:r>
            <a:r>
              <a:rPr lang="en-US" sz="2400" b="1" u="sng">
                <a:solidFill>
                  <a:srgbClr val="FF0000"/>
                </a:solidFill>
                <a:latin typeface="Maiandra GD" pitchFamily="34" charset="0"/>
              </a:rPr>
              <a:t>all </a:t>
            </a:r>
            <a:r>
              <a:rPr lang="en-US" sz="2400">
                <a:solidFill>
                  <a:schemeClr val="accent2"/>
                </a:solidFill>
                <a:latin typeface="Maiandra GD" pitchFamily="34" charset="0"/>
              </a:rPr>
              <a:t>circumstances.</a:t>
            </a:r>
            <a:r>
              <a:rPr lang="en-US" sz="2400">
                <a:latin typeface="Maiandra GD" pitchFamily="34" charset="0"/>
              </a:rPr>
              <a:t> </a:t>
            </a:r>
          </a:p>
          <a:p>
            <a:pPr eaLnBrk="1" hangingPunct="1">
              <a:lnSpc>
                <a:spcPct val="90000"/>
              </a:lnSpc>
            </a:pPr>
            <a:r>
              <a:rPr lang="en-US" sz="2400">
                <a:latin typeface="Maiandra GD" pitchFamily="34" charset="0"/>
              </a:rPr>
              <a:t>In extreme criminal cases, such as when a defendant has been convicted of </a:t>
            </a:r>
            <a:r>
              <a:rPr lang="en-US" sz="2400" b="1">
                <a:solidFill>
                  <a:schemeClr val="accent2"/>
                </a:solidFill>
                <a:latin typeface="Maiandra GD" pitchFamily="34" charset="0"/>
              </a:rPr>
              <a:t>deliberately</a:t>
            </a:r>
            <a:r>
              <a:rPr lang="en-US" sz="2400">
                <a:latin typeface="Maiandra GD" pitchFamily="34" charset="0"/>
              </a:rPr>
              <a:t> killing another, the careful and judicious use of the death penalty may be appropriate if carefully employed. </a:t>
            </a:r>
          </a:p>
          <a:p>
            <a:pPr eaLnBrk="1" hangingPunct="1">
              <a:lnSpc>
                <a:spcPct val="90000"/>
              </a:lnSpc>
            </a:pPr>
            <a:r>
              <a:rPr lang="en-US" sz="2400">
                <a:latin typeface="Maiandra GD" pitchFamily="34" charset="0"/>
              </a:rPr>
              <a:t>Moreover, the Court was not prepared to overrule the Georgia legislature's </a:t>
            </a:r>
            <a:r>
              <a:rPr lang="en-US" sz="2400">
                <a:solidFill>
                  <a:schemeClr val="accent2"/>
                </a:solidFill>
                <a:latin typeface="Maiandra GD" pitchFamily="34" charset="0"/>
              </a:rPr>
              <a:t>finding that capital punishment serves as a useful deterrent to future capital crimes </a:t>
            </a:r>
            <a:r>
              <a:rPr lang="en-US" sz="2400">
                <a:latin typeface="Maiandra GD" pitchFamily="34" charset="0"/>
              </a:rPr>
              <a:t>and an appropriate means of social retribution against its most serious offenders.</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3522" name="Rectangle 2"/>
          <p:cNvSpPr>
            <a:spLocks noGrp="1" noChangeArrowheads="1"/>
          </p:cNvSpPr>
          <p:nvPr>
            <p:ph type="body" idx="1"/>
          </p:nvPr>
        </p:nvSpPr>
        <p:spPr>
          <a:xfrm>
            <a:off x="304800" y="1524000"/>
            <a:ext cx="6705600" cy="5334000"/>
          </a:xfrm>
        </p:spPr>
        <p:txBody>
          <a:bodyPr/>
          <a:lstStyle/>
          <a:p>
            <a:pPr eaLnBrk="1" hangingPunct="1">
              <a:lnSpc>
                <a:spcPct val="80000"/>
              </a:lnSpc>
            </a:pPr>
            <a:r>
              <a:rPr lang="en-US" altLang="en-US" sz="2400">
                <a:solidFill>
                  <a:srgbClr val="1E1B63"/>
                </a:solidFill>
              </a:rPr>
              <a:t>PAC’s are </a:t>
            </a:r>
            <a:r>
              <a:rPr lang="en-US" altLang="en-US" sz="2400">
                <a:solidFill>
                  <a:schemeClr val="accent2"/>
                </a:solidFill>
              </a:rPr>
              <a:t>private groups organized to elect or defeat government officials and promote legislation</a:t>
            </a:r>
            <a:r>
              <a:rPr lang="en-US" altLang="en-US" sz="2400">
                <a:solidFill>
                  <a:srgbClr val="1E1B63"/>
                </a:solidFill>
              </a:rPr>
              <a:t> </a:t>
            </a:r>
          </a:p>
          <a:p>
            <a:pPr eaLnBrk="1" hangingPunct="1">
              <a:lnSpc>
                <a:spcPct val="80000"/>
              </a:lnSpc>
            </a:pPr>
            <a:r>
              <a:rPr lang="en-US" sz="2400" b="1">
                <a:solidFill>
                  <a:srgbClr val="FF0000"/>
                </a:solidFill>
              </a:rPr>
              <a:t>A PAC must register six months in advance, have at least fifty contributors, and give to at least five candidates.</a:t>
            </a:r>
            <a:endParaRPr lang="en-US" altLang="en-US" sz="2400">
              <a:solidFill>
                <a:srgbClr val="1E1B63"/>
              </a:solidFill>
            </a:endParaRPr>
          </a:p>
          <a:p>
            <a:pPr lvl="1" eaLnBrk="1" hangingPunct="1">
              <a:lnSpc>
                <a:spcPct val="80000"/>
              </a:lnSpc>
            </a:pPr>
            <a:r>
              <a:rPr lang="en-US" altLang="en-US">
                <a:solidFill>
                  <a:srgbClr val="1E1B63"/>
                </a:solidFill>
              </a:rPr>
              <a:t>There are over 4,000 PACs registered with the Federal Election Commission. </a:t>
            </a:r>
          </a:p>
          <a:p>
            <a:pPr eaLnBrk="1" hangingPunct="1">
              <a:lnSpc>
                <a:spcPct val="80000"/>
              </a:lnSpc>
            </a:pPr>
            <a:r>
              <a:rPr lang="en-US" altLang="en-US" sz="2400">
                <a:solidFill>
                  <a:srgbClr val="1E1B63"/>
                </a:solidFill>
              </a:rPr>
              <a:t>PACs may donate </a:t>
            </a:r>
          </a:p>
          <a:p>
            <a:pPr lvl="1" eaLnBrk="1" hangingPunct="1">
              <a:lnSpc>
                <a:spcPct val="80000"/>
              </a:lnSpc>
            </a:pPr>
            <a:r>
              <a:rPr lang="en-US" altLang="en-US" sz="2000">
                <a:solidFill>
                  <a:srgbClr val="1E1B63"/>
                </a:solidFill>
              </a:rPr>
              <a:t>$5,000 per candidate, per election</a:t>
            </a:r>
          </a:p>
          <a:p>
            <a:pPr lvl="1" eaLnBrk="1" hangingPunct="1">
              <a:lnSpc>
                <a:spcPct val="80000"/>
              </a:lnSpc>
            </a:pPr>
            <a:r>
              <a:rPr lang="en-US" altLang="en-US" sz="2000">
                <a:solidFill>
                  <a:srgbClr val="1E1B63"/>
                </a:solidFill>
              </a:rPr>
              <a:t>$15,000 to national party chairman</a:t>
            </a:r>
          </a:p>
          <a:p>
            <a:pPr lvl="1" eaLnBrk="1" hangingPunct="1">
              <a:lnSpc>
                <a:spcPct val="80000"/>
              </a:lnSpc>
            </a:pPr>
            <a:r>
              <a:rPr lang="en-US" altLang="en-US" sz="2000">
                <a:solidFill>
                  <a:srgbClr val="1E1B63"/>
                </a:solidFill>
              </a:rPr>
              <a:t>$5000 to local, state, and district committees</a:t>
            </a:r>
          </a:p>
          <a:p>
            <a:pPr lvl="1" eaLnBrk="1" hangingPunct="1">
              <a:lnSpc>
                <a:spcPct val="80000"/>
              </a:lnSpc>
            </a:pPr>
            <a:r>
              <a:rPr lang="en-US" altLang="en-US" sz="2000">
                <a:solidFill>
                  <a:srgbClr val="1E1B63"/>
                </a:solidFill>
              </a:rPr>
              <a:t>$5000 to other PAC’s</a:t>
            </a:r>
          </a:p>
          <a:p>
            <a:pPr eaLnBrk="1" hangingPunct="1">
              <a:lnSpc>
                <a:spcPct val="80000"/>
              </a:lnSpc>
              <a:buFont typeface="Wingdings" pitchFamily="2" charset="2"/>
              <a:buNone/>
            </a:pPr>
            <a:endParaRPr lang="en-US" altLang="en-US" sz="2400">
              <a:solidFill>
                <a:srgbClr val="1E1B63"/>
              </a:solidFill>
            </a:endParaRPr>
          </a:p>
        </p:txBody>
      </p:sp>
      <p:sp>
        <p:nvSpPr>
          <p:cNvPr id="71683" name="Rectangle 3"/>
          <p:cNvSpPr>
            <a:spLocks noGrp="1" noChangeArrowheads="1"/>
          </p:cNvSpPr>
          <p:nvPr>
            <p:ph type="title"/>
          </p:nvPr>
        </p:nvSpPr>
        <p:spPr>
          <a:xfrm>
            <a:off x="533400" y="228600"/>
            <a:ext cx="8229600" cy="1139825"/>
          </a:xfrm>
          <a:noFill/>
        </p:spPr>
        <p:txBody>
          <a:bodyPr/>
          <a:lstStyle/>
          <a:p>
            <a:pPr eaLnBrk="1" hangingPunct="1"/>
            <a:r>
              <a:rPr lang="en-US" altLang="en-US" sz="3600" b="1">
                <a:solidFill>
                  <a:srgbClr val="666699"/>
                </a:solidFill>
              </a:rPr>
              <a:t>Political Action Committees (PAC’s)</a:t>
            </a:r>
          </a:p>
        </p:txBody>
      </p:sp>
      <p:pic>
        <p:nvPicPr>
          <p:cNvPr id="71684" name="Picture 4" descr="pacs-0249"/>
          <p:cNvPicPr>
            <a:picLocks noChangeAspect="1" noChangeArrowheads="1"/>
          </p:cNvPicPr>
          <p:nvPr/>
        </p:nvPicPr>
        <p:blipFill>
          <a:blip r:embed="rId2" cstate="print"/>
          <a:srcRect/>
          <a:stretch>
            <a:fillRect/>
          </a:stretch>
        </p:blipFill>
        <p:spPr bwMode="auto">
          <a:xfrm>
            <a:off x="6934200" y="1752600"/>
            <a:ext cx="2000250" cy="23622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63522">
                                            <p:txEl>
                                              <p:pRg st="0" end="0"/>
                                            </p:txEl>
                                          </p:spTgt>
                                        </p:tgtEl>
                                        <p:attrNameLst>
                                          <p:attrName>style.visibility</p:attrName>
                                        </p:attrNameLst>
                                      </p:cBhvr>
                                      <p:to>
                                        <p:strVal val="visible"/>
                                      </p:to>
                                    </p:set>
                                    <p:anim calcmode="lin" valueType="num">
                                      <p:cBhvr additive="base">
                                        <p:cTn id="7" dur="500" fill="hold"/>
                                        <p:tgtEl>
                                          <p:spTgt spid="3635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352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63522">
                                            <p:txEl>
                                              <p:pRg st="1" end="1"/>
                                            </p:txEl>
                                          </p:spTgt>
                                        </p:tgtEl>
                                        <p:attrNameLst>
                                          <p:attrName>style.visibility</p:attrName>
                                        </p:attrNameLst>
                                      </p:cBhvr>
                                      <p:to>
                                        <p:strVal val="visible"/>
                                      </p:to>
                                    </p:set>
                                    <p:anim calcmode="lin" valueType="num">
                                      <p:cBhvr additive="base">
                                        <p:cTn id="13" dur="500" fill="hold"/>
                                        <p:tgtEl>
                                          <p:spTgt spid="36352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3522">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363522">
                                            <p:txEl>
                                              <p:pRg st="2" end="2"/>
                                            </p:txEl>
                                          </p:spTgt>
                                        </p:tgtEl>
                                        <p:attrNameLst>
                                          <p:attrName>style.visibility</p:attrName>
                                        </p:attrNameLst>
                                      </p:cBhvr>
                                      <p:to>
                                        <p:strVal val="visible"/>
                                      </p:to>
                                    </p:set>
                                    <p:anim calcmode="lin" valueType="num">
                                      <p:cBhvr additive="base">
                                        <p:cTn id="17" dur="500" fill="hold"/>
                                        <p:tgtEl>
                                          <p:spTgt spid="36352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6352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363522">
                                            <p:txEl>
                                              <p:pRg st="3" end="3"/>
                                            </p:txEl>
                                          </p:spTgt>
                                        </p:tgtEl>
                                        <p:attrNameLst>
                                          <p:attrName>style.visibility</p:attrName>
                                        </p:attrNameLst>
                                      </p:cBhvr>
                                      <p:to>
                                        <p:strVal val="visible"/>
                                      </p:to>
                                    </p:set>
                                    <p:anim calcmode="lin" valueType="num">
                                      <p:cBhvr additive="base">
                                        <p:cTn id="23" dur="500" fill="hold"/>
                                        <p:tgtEl>
                                          <p:spTgt spid="36352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63522">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363522">
                                            <p:txEl>
                                              <p:pRg st="4" end="4"/>
                                            </p:txEl>
                                          </p:spTgt>
                                        </p:tgtEl>
                                        <p:attrNameLst>
                                          <p:attrName>style.visibility</p:attrName>
                                        </p:attrNameLst>
                                      </p:cBhvr>
                                      <p:to>
                                        <p:strVal val="visible"/>
                                      </p:to>
                                    </p:set>
                                    <p:anim calcmode="lin" valueType="num">
                                      <p:cBhvr additive="base">
                                        <p:cTn id="27" dur="500" fill="hold"/>
                                        <p:tgtEl>
                                          <p:spTgt spid="363522">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63522">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363522">
                                            <p:txEl>
                                              <p:pRg st="5" end="5"/>
                                            </p:txEl>
                                          </p:spTgt>
                                        </p:tgtEl>
                                        <p:attrNameLst>
                                          <p:attrName>style.visibility</p:attrName>
                                        </p:attrNameLst>
                                      </p:cBhvr>
                                      <p:to>
                                        <p:strVal val="visible"/>
                                      </p:to>
                                    </p:set>
                                    <p:anim calcmode="lin" valueType="num">
                                      <p:cBhvr additive="base">
                                        <p:cTn id="31" dur="500" fill="hold"/>
                                        <p:tgtEl>
                                          <p:spTgt spid="36352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3522">
                                            <p:txEl>
                                              <p:pRg st="5" end="5"/>
                                            </p:txEl>
                                          </p:spTgt>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363522">
                                            <p:txEl>
                                              <p:pRg st="6" end="6"/>
                                            </p:txEl>
                                          </p:spTgt>
                                        </p:tgtEl>
                                        <p:attrNameLst>
                                          <p:attrName>style.visibility</p:attrName>
                                        </p:attrNameLst>
                                      </p:cBhvr>
                                      <p:to>
                                        <p:strVal val="visible"/>
                                      </p:to>
                                    </p:set>
                                    <p:anim calcmode="lin" valueType="num">
                                      <p:cBhvr additive="base">
                                        <p:cTn id="35" dur="500" fill="hold"/>
                                        <p:tgtEl>
                                          <p:spTgt spid="363522">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63522">
                                            <p:txEl>
                                              <p:pRg st="6" end="6"/>
                                            </p:txEl>
                                          </p:spTgt>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363522">
                                            <p:txEl>
                                              <p:pRg st="7" end="7"/>
                                            </p:txEl>
                                          </p:spTgt>
                                        </p:tgtEl>
                                        <p:attrNameLst>
                                          <p:attrName>style.visibility</p:attrName>
                                        </p:attrNameLst>
                                      </p:cBhvr>
                                      <p:to>
                                        <p:strVal val="visible"/>
                                      </p:to>
                                    </p:set>
                                    <p:anim calcmode="lin" valueType="num">
                                      <p:cBhvr additive="base">
                                        <p:cTn id="39" dur="500" fill="hold"/>
                                        <p:tgtEl>
                                          <p:spTgt spid="363522">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63522">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2"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b="1" i="1"/>
              <a:t>Citizens United v FEC</a:t>
            </a:r>
            <a:r>
              <a:rPr lang="en-US"/>
              <a:t> (2010)</a:t>
            </a:r>
          </a:p>
        </p:txBody>
      </p:sp>
      <p:sp>
        <p:nvSpPr>
          <p:cNvPr id="72707" name="Rectangle 3"/>
          <p:cNvSpPr>
            <a:spLocks noGrp="1" noChangeArrowheads="1"/>
          </p:cNvSpPr>
          <p:nvPr>
            <p:ph type="body" idx="1"/>
          </p:nvPr>
        </p:nvSpPr>
        <p:spPr>
          <a:xfrm>
            <a:off x="457200" y="1447800"/>
            <a:ext cx="8382000" cy="5257800"/>
          </a:xfrm>
        </p:spPr>
        <p:txBody>
          <a:bodyPr/>
          <a:lstStyle/>
          <a:p>
            <a:pPr eaLnBrk="1" hangingPunct="1">
              <a:lnSpc>
                <a:spcPct val="80000"/>
              </a:lnSpc>
            </a:pPr>
            <a:r>
              <a:rPr lang="en-US" sz="2400" b="1" u="sng">
                <a:solidFill>
                  <a:srgbClr val="1E1B63"/>
                </a:solidFill>
              </a:rPr>
              <a:t>Facts of the Case</a:t>
            </a:r>
          </a:p>
          <a:p>
            <a:pPr eaLnBrk="1" hangingPunct="1">
              <a:lnSpc>
                <a:spcPct val="80000"/>
              </a:lnSpc>
            </a:pPr>
            <a:r>
              <a:rPr lang="en-US" sz="2400">
                <a:solidFill>
                  <a:srgbClr val="1E1B63"/>
                </a:solidFill>
              </a:rPr>
              <a:t>Citizens United sought an injunction against the Federal Election Commission to prevent the application </a:t>
            </a:r>
            <a:r>
              <a:rPr lang="en-US" sz="2400">
                <a:solidFill>
                  <a:schemeClr val="accent2"/>
                </a:solidFill>
              </a:rPr>
              <a:t>of the Bipartisan Campaign Reform Act (BCRA</a:t>
            </a:r>
            <a:r>
              <a:rPr lang="en-US" sz="2400">
                <a:solidFill>
                  <a:srgbClr val="1E1B63"/>
                </a:solidFill>
              </a:rPr>
              <a:t>) to its film </a:t>
            </a:r>
            <a:r>
              <a:rPr lang="en-US" sz="2400" i="1">
                <a:solidFill>
                  <a:srgbClr val="1E1B63"/>
                </a:solidFill>
              </a:rPr>
              <a:t>Hillary: The Movie</a:t>
            </a:r>
            <a:r>
              <a:rPr lang="en-US" sz="2400">
                <a:solidFill>
                  <a:srgbClr val="1E1B63"/>
                </a:solidFill>
              </a:rPr>
              <a:t>. </a:t>
            </a:r>
          </a:p>
          <a:p>
            <a:pPr lvl="1" eaLnBrk="1" hangingPunct="1">
              <a:lnSpc>
                <a:spcPct val="80000"/>
              </a:lnSpc>
            </a:pPr>
            <a:r>
              <a:rPr lang="en-US" sz="2000" i="1">
                <a:solidFill>
                  <a:srgbClr val="1E1B63"/>
                </a:solidFill>
              </a:rPr>
              <a:t>The Movie</a:t>
            </a:r>
            <a:r>
              <a:rPr lang="en-US" sz="2000">
                <a:solidFill>
                  <a:srgbClr val="1E1B63"/>
                </a:solidFill>
              </a:rPr>
              <a:t> expressed opinions about whether Senator Hilary Rodham Clinton would make a good president.</a:t>
            </a:r>
          </a:p>
          <a:p>
            <a:pPr eaLnBrk="1" hangingPunct="1">
              <a:lnSpc>
                <a:spcPct val="80000"/>
              </a:lnSpc>
            </a:pPr>
            <a:r>
              <a:rPr lang="en-US" sz="2400">
                <a:solidFill>
                  <a:srgbClr val="1E1B63"/>
                </a:solidFill>
              </a:rPr>
              <a:t>In an attempt to regulate "big money" campaign contributions, the BCRA applied a variety of restrictions to "electioneering communications. </a:t>
            </a:r>
          </a:p>
          <a:p>
            <a:pPr lvl="1" eaLnBrk="1" hangingPunct="1">
              <a:lnSpc>
                <a:spcPct val="80000"/>
              </a:lnSpc>
            </a:pPr>
            <a:r>
              <a:rPr lang="en-US" sz="2000" i="1">
                <a:solidFill>
                  <a:schemeClr val="accent2"/>
                </a:solidFill>
              </a:rPr>
              <a:t>The BCRA (McCain-Feingold Act) prevents corporations or labor unions from funding such communication from their general funds and require the disclosure of donors a disclaimer when the communication is not authorized by the candidate it intends to support.</a:t>
            </a:r>
          </a:p>
          <a:p>
            <a:pPr eaLnBrk="1" hangingPunct="1">
              <a:lnSpc>
                <a:spcPct val="80000"/>
              </a:lnSpc>
            </a:pPr>
            <a:r>
              <a:rPr lang="en-US" sz="2400">
                <a:solidFill>
                  <a:srgbClr val="1E1B63"/>
                </a:solidFill>
              </a:rPr>
              <a:t>Citizens United argued that its First Amendment rights had been violated.</a:t>
            </a:r>
          </a:p>
        </p:txBody>
      </p:sp>
      <p:pic>
        <p:nvPicPr>
          <p:cNvPr id="72708" name="Picture 5" descr="Hillary%20The%20Movie%20Above%20the%20Law%20blog"/>
          <p:cNvPicPr>
            <a:picLocks noChangeAspect="1" noChangeArrowheads="1"/>
          </p:cNvPicPr>
          <p:nvPr/>
        </p:nvPicPr>
        <p:blipFill>
          <a:blip r:embed="rId2" cstate="print"/>
          <a:srcRect/>
          <a:stretch>
            <a:fillRect/>
          </a:stretch>
        </p:blipFill>
        <p:spPr bwMode="auto">
          <a:xfrm>
            <a:off x="7467600" y="304800"/>
            <a:ext cx="1143000" cy="1143000"/>
          </a:xfrm>
          <a:prstGeom prst="rect">
            <a:avLst/>
          </a:prstGeom>
          <a:noFill/>
          <a:ln w="9525">
            <a:noFill/>
            <a:miter lim="800000"/>
            <a:headEnd/>
            <a:tailEnd/>
          </a:ln>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b="1"/>
              <a:t>Importance</a:t>
            </a:r>
          </a:p>
        </p:txBody>
      </p:sp>
      <p:sp>
        <p:nvSpPr>
          <p:cNvPr id="73731" name="Rectangle 3"/>
          <p:cNvSpPr>
            <a:spLocks noGrp="1" noChangeArrowheads="1"/>
          </p:cNvSpPr>
          <p:nvPr>
            <p:ph type="body" idx="1"/>
          </p:nvPr>
        </p:nvSpPr>
        <p:spPr>
          <a:xfrm>
            <a:off x="228600" y="1371600"/>
            <a:ext cx="8610600" cy="5257800"/>
          </a:xfrm>
        </p:spPr>
        <p:txBody>
          <a:bodyPr/>
          <a:lstStyle/>
          <a:p>
            <a:pPr eaLnBrk="1" hangingPunct="1">
              <a:lnSpc>
                <a:spcPct val="90000"/>
              </a:lnSpc>
            </a:pPr>
            <a:r>
              <a:rPr lang="en-US" sz="2400" b="1">
                <a:solidFill>
                  <a:srgbClr val="666699"/>
                </a:solidFill>
              </a:rPr>
              <a:t>Rules Left in Place</a:t>
            </a:r>
          </a:p>
          <a:p>
            <a:pPr lvl="1" eaLnBrk="1" hangingPunct="1">
              <a:lnSpc>
                <a:spcPct val="90000"/>
              </a:lnSpc>
            </a:pPr>
            <a:r>
              <a:rPr lang="en-US" sz="2000">
                <a:solidFill>
                  <a:srgbClr val="666699"/>
                </a:solidFill>
              </a:rPr>
              <a:t>The Court further held that the BCRA's disclosure requirements as applied to </a:t>
            </a:r>
            <a:r>
              <a:rPr lang="en-US" sz="2000" i="1">
                <a:solidFill>
                  <a:srgbClr val="666699"/>
                </a:solidFill>
              </a:rPr>
              <a:t>The Movie</a:t>
            </a:r>
            <a:r>
              <a:rPr lang="en-US" sz="2000">
                <a:solidFill>
                  <a:srgbClr val="666699"/>
                </a:solidFill>
              </a:rPr>
              <a:t> were constitutional.</a:t>
            </a:r>
          </a:p>
          <a:p>
            <a:pPr lvl="1" eaLnBrk="1" hangingPunct="1">
              <a:lnSpc>
                <a:spcPct val="90000"/>
              </a:lnSpc>
            </a:pPr>
            <a:r>
              <a:rPr lang="en-US" sz="2000">
                <a:solidFill>
                  <a:srgbClr val="666699"/>
                </a:solidFill>
              </a:rPr>
              <a:t>The Court held that political speech may be banned based on the speaker's corporate identity. </a:t>
            </a:r>
          </a:p>
          <a:p>
            <a:pPr lvl="1" eaLnBrk="1" hangingPunct="1">
              <a:lnSpc>
                <a:spcPct val="90000"/>
              </a:lnSpc>
            </a:pPr>
            <a:r>
              <a:rPr lang="en-US" sz="2000">
                <a:solidFill>
                  <a:srgbClr val="666699"/>
                </a:solidFill>
              </a:rPr>
              <a:t>The Court reasoned that revealing the identity of the ad’s sponsor is justified by a "governmental interest" in providing the "electorate with information" about election-related spending resources. </a:t>
            </a:r>
          </a:p>
          <a:p>
            <a:pPr eaLnBrk="1" hangingPunct="1">
              <a:lnSpc>
                <a:spcPct val="90000"/>
              </a:lnSpc>
            </a:pPr>
            <a:r>
              <a:rPr lang="en-US" sz="2400" b="1">
                <a:solidFill>
                  <a:srgbClr val="FF0000"/>
                </a:solidFill>
              </a:rPr>
              <a:t>Rule that were Changed</a:t>
            </a:r>
          </a:p>
          <a:p>
            <a:pPr lvl="1" eaLnBrk="1" hangingPunct="1">
              <a:lnSpc>
                <a:spcPct val="90000"/>
              </a:lnSpc>
            </a:pPr>
            <a:r>
              <a:rPr lang="en-US" sz="2000">
                <a:solidFill>
                  <a:srgbClr val="FF0000"/>
                </a:solidFill>
              </a:rPr>
              <a:t>The government may not limit </a:t>
            </a:r>
            <a:r>
              <a:rPr lang="en-US" sz="2000" b="1" u="sng">
                <a:solidFill>
                  <a:srgbClr val="FF0000"/>
                </a:solidFill>
              </a:rPr>
              <a:t>corporate independent expenditures. </a:t>
            </a:r>
          </a:p>
          <a:p>
            <a:pPr lvl="1" eaLnBrk="1" hangingPunct="1">
              <a:lnSpc>
                <a:spcPct val="90000"/>
              </a:lnSpc>
            </a:pPr>
            <a:r>
              <a:rPr lang="en-US" sz="2000">
                <a:solidFill>
                  <a:srgbClr val="FF0000"/>
                </a:solidFill>
              </a:rPr>
              <a:t>The First Amendment does not allow the government to impose restrictions on certain on corporations or labor unions.</a:t>
            </a:r>
          </a:p>
          <a:p>
            <a:pPr lvl="2" eaLnBrk="1" hangingPunct="1">
              <a:lnSpc>
                <a:spcPct val="90000"/>
              </a:lnSpc>
            </a:pPr>
            <a:r>
              <a:rPr lang="en-US" sz="1800">
                <a:solidFill>
                  <a:srgbClr val="FF0000"/>
                </a:solidFill>
              </a:rPr>
              <a:t>Political speech is "</a:t>
            </a:r>
            <a:r>
              <a:rPr lang="en-US" sz="1800" b="1" i="1">
                <a:solidFill>
                  <a:srgbClr val="FF0000"/>
                </a:solidFill>
              </a:rPr>
              <a:t>indispensable</a:t>
            </a:r>
            <a:r>
              <a:rPr lang="en-US" sz="1800">
                <a:solidFill>
                  <a:srgbClr val="FF0000"/>
                </a:solidFill>
              </a:rPr>
              <a:t>" to a democracy, which is no less true because the speech comes from a corporation. </a:t>
            </a:r>
          </a:p>
          <a:p>
            <a:pPr lvl="1" eaLnBrk="1" hangingPunct="1">
              <a:lnSpc>
                <a:spcPct val="90000"/>
              </a:lnSpc>
            </a:pPr>
            <a:endParaRPr lang="en-US" sz="2000">
              <a:solidFill>
                <a:schemeClr val="tx2"/>
              </a:solidFill>
            </a:endParaRPr>
          </a:p>
          <a:p>
            <a:pPr eaLnBrk="1" hangingPunct="1">
              <a:lnSpc>
                <a:spcPct val="90000"/>
              </a:lnSpc>
            </a:pPr>
            <a:endParaRPr lang="en-US" sz="2400">
              <a:solidFill>
                <a:schemeClr val="tx2"/>
              </a:solidFill>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152400"/>
            <a:ext cx="8229600" cy="1139825"/>
          </a:xfrm>
        </p:spPr>
        <p:txBody>
          <a:bodyPr/>
          <a:lstStyle/>
          <a:p>
            <a:r>
              <a:rPr lang="en-US" b="1">
                <a:solidFill>
                  <a:srgbClr val="FF0000"/>
                </a:solidFill>
              </a:rPr>
              <a:t>Super PACs</a:t>
            </a:r>
            <a:endParaRPr lang="en-US">
              <a:solidFill>
                <a:srgbClr val="FF0000"/>
              </a:solidFill>
            </a:endParaRPr>
          </a:p>
        </p:txBody>
      </p:sp>
      <p:sp>
        <p:nvSpPr>
          <p:cNvPr id="74755" name="Content Placeholder 2"/>
          <p:cNvSpPr>
            <a:spLocks noGrp="1"/>
          </p:cNvSpPr>
          <p:nvPr>
            <p:ph idx="1"/>
          </p:nvPr>
        </p:nvSpPr>
        <p:spPr>
          <a:xfrm>
            <a:off x="381000" y="1752600"/>
            <a:ext cx="8458200" cy="3657600"/>
          </a:xfrm>
        </p:spPr>
        <p:txBody>
          <a:bodyPr/>
          <a:lstStyle/>
          <a:p>
            <a:r>
              <a:rPr lang="en-US">
                <a:solidFill>
                  <a:srgbClr val="FF0000"/>
                </a:solidFill>
              </a:rPr>
              <a:t>Super PACs </a:t>
            </a:r>
            <a:r>
              <a:rPr lang="en-US"/>
              <a:t>are a new kind of political action committee created in July 2010 following of </a:t>
            </a:r>
            <a:r>
              <a:rPr lang="en-US" i="1"/>
              <a:t>Citizens United</a:t>
            </a:r>
          </a:p>
          <a:p>
            <a:pPr lvl="1"/>
            <a:r>
              <a:rPr lang="en-US" sz="3200"/>
              <a:t>Technically they are known as </a:t>
            </a:r>
            <a:r>
              <a:rPr lang="en-US" sz="3200" i="1">
                <a:solidFill>
                  <a:srgbClr val="FF0000"/>
                </a:solidFill>
              </a:rPr>
              <a:t>“</a:t>
            </a:r>
            <a:r>
              <a:rPr lang="en-US" sz="3200" b="1" i="1">
                <a:solidFill>
                  <a:srgbClr val="FF0000"/>
                </a:solidFill>
              </a:rPr>
              <a:t>independent expenditure-only committees”</a:t>
            </a:r>
          </a:p>
        </p:txBody>
      </p:sp>
      <p:sp>
        <p:nvSpPr>
          <p:cNvPr id="74756" name="Rectangle 4"/>
          <p:cNvSpPr>
            <a:spLocks noChangeArrowheads="1"/>
          </p:cNvSpPr>
          <p:nvPr/>
        </p:nvSpPr>
        <p:spPr bwMode="auto">
          <a:xfrm>
            <a:off x="1219200" y="4876800"/>
            <a:ext cx="6477000" cy="1323975"/>
          </a:xfrm>
          <a:prstGeom prst="rect">
            <a:avLst/>
          </a:prstGeom>
          <a:noFill/>
          <a:ln w="9525">
            <a:noFill/>
            <a:miter lim="800000"/>
            <a:headEnd/>
            <a:tailEnd/>
          </a:ln>
        </p:spPr>
        <p:txBody>
          <a:bodyPr>
            <a:spAutoFit/>
          </a:bodyPr>
          <a:lstStyle/>
          <a:p>
            <a:r>
              <a:rPr lang="en-US" sz="2000">
                <a:hlinkClick r:id="rId2"/>
              </a:rPr>
              <a:t>http://www.colbertnation.com/the-colbert-report-videos/382014/april-14-2011/colbert-super-pac---trevor-potter</a:t>
            </a:r>
            <a:endParaRPr lang="en-US" sz="2000"/>
          </a:p>
          <a:p>
            <a:endParaRPr lang="en-US" sz="200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b="1">
                <a:solidFill>
                  <a:srgbClr val="FF0000"/>
                </a:solidFill>
              </a:rPr>
              <a:t>Super PACs</a:t>
            </a:r>
            <a:endParaRPr lang="en-US">
              <a:solidFill>
                <a:srgbClr val="FF0000"/>
              </a:solidFill>
            </a:endParaRPr>
          </a:p>
        </p:txBody>
      </p:sp>
      <p:sp>
        <p:nvSpPr>
          <p:cNvPr id="3" name="Content Placeholder 2"/>
          <p:cNvSpPr>
            <a:spLocks noGrp="1"/>
          </p:cNvSpPr>
          <p:nvPr>
            <p:ph idx="1"/>
          </p:nvPr>
        </p:nvSpPr>
        <p:spPr>
          <a:xfrm>
            <a:off x="304800" y="1371600"/>
            <a:ext cx="8534400" cy="5105400"/>
          </a:xfrm>
        </p:spPr>
        <p:txBody>
          <a:bodyPr/>
          <a:lstStyle/>
          <a:p>
            <a:pPr>
              <a:defRPr/>
            </a:pPr>
            <a:r>
              <a:rPr lang="en-US" sz="2400" dirty="0"/>
              <a:t>Super PACs may raise </a:t>
            </a:r>
            <a:r>
              <a:rPr lang="en-US" sz="2400" dirty="0">
                <a:solidFill>
                  <a:srgbClr val="FF0000"/>
                </a:solidFill>
              </a:rPr>
              <a:t>unlimited sums of money </a:t>
            </a:r>
            <a:r>
              <a:rPr lang="en-US" sz="2400" dirty="0"/>
              <a:t>from</a:t>
            </a:r>
          </a:p>
          <a:p>
            <a:pPr lvl="1">
              <a:defRPr/>
            </a:pPr>
            <a:r>
              <a:rPr lang="en-US" i="1" dirty="0"/>
              <a:t>Corporations</a:t>
            </a:r>
          </a:p>
          <a:p>
            <a:pPr lvl="1">
              <a:defRPr/>
            </a:pPr>
            <a:r>
              <a:rPr lang="en-US" i="1" dirty="0"/>
              <a:t>Unions</a:t>
            </a:r>
          </a:p>
          <a:p>
            <a:pPr lvl="1">
              <a:defRPr/>
            </a:pPr>
            <a:r>
              <a:rPr lang="en-US" i="1" dirty="0"/>
              <a:t>Associations and individuals</a:t>
            </a:r>
          </a:p>
          <a:p>
            <a:pPr marL="342900" lvl="1" indent="-342900">
              <a:buClr>
                <a:schemeClr val="hlink"/>
              </a:buClr>
              <a:defRPr/>
            </a:pPr>
            <a:r>
              <a:rPr lang="en-US" dirty="0"/>
              <a:t>They spend unlimited sums to overtly advocate for or </a:t>
            </a:r>
            <a:r>
              <a:rPr lang="en-US" dirty="0">
                <a:solidFill>
                  <a:srgbClr val="FF0000"/>
                </a:solidFill>
              </a:rPr>
              <a:t>against</a:t>
            </a:r>
            <a:r>
              <a:rPr lang="en-US" dirty="0"/>
              <a:t> political candidates.</a:t>
            </a:r>
          </a:p>
          <a:p>
            <a:pPr marL="742950" lvl="2" indent="-342900">
              <a:buClr>
                <a:schemeClr val="hlink"/>
              </a:buClr>
              <a:defRPr/>
            </a:pPr>
            <a:r>
              <a:rPr lang="en-US" dirty="0"/>
              <a:t>Unlike traditional PACs, Super PACs are prohibited from donating </a:t>
            </a:r>
            <a:r>
              <a:rPr lang="en-US" dirty="0">
                <a:solidFill>
                  <a:srgbClr val="FF0000"/>
                </a:solidFill>
              </a:rPr>
              <a:t>money directly to political candidates</a:t>
            </a:r>
            <a:r>
              <a:rPr lang="en-US" dirty="0"/>
              <a:t>.</a:t>
            </a:r>
          </a:p>
          <a:p>
            <a:pPr marL="342900" lvl="1" indent="-342900">
              <a:buClr>
                <a:schemeClr val="hlink"/>
              </a:buClr>
              <a:defRPr/>
            </a:pPr>
            <a:r>
              <a:rPr lang="en-US" dirty="0"/>
              <a:t>Super PACs must, however, </a:t>
            </a:r>
            <a:r>
              <a:rPr lang="en-US" dirty="0">
                <a:solidFill>
                  <a:srgbClr val="FF0000"/>
                </a:solidFill>
              </a:rPr>
              <a:t>report their donors to the Federal Election Commission on a monthly or quarterly basis </a:t>
            </a:r>
            <a:r>
              <a:rPr lang="en-US" dirty="0"/>
              <a:t>-- the Super PAC's choice -- as a traditional PAC would</a:t>
            </a:r>
          </a:p>
          <a:p>
            <a:pPr>
              <a:defRPr/>
            </a:pP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533400"/>
            <a:ext cx="7772400" cy="1143000"/>
          </a:xfrm>
          <a:solidFill>
            <a:schemeClr val="accent1"/>
          </a:solidFill>
          <a:ln w="38100">
            <a:solidFill>
              <a:schemeClr val="tx1"/>
            </a:solidFill>
          </a:ln>
        </p:spPr>
        <p:txBody>
          <a:bodyPr/>
          <a:lstStyle/>
          <a:p>
            <a:br>
              <a:rPr lang="en-US" sz="4000" b="1">
                <a:solidFill>
                  <a:schemeClr val="tx1"/>
                </a:solidFill>
                <a:latin typeface="Maiandra GD" pitchFamily="34" charset="0"/>
              </a:rPr>
            </a:br>
            <a:r>
              <a:rPr lang="en-US" sz="4000" b="1">
                <a:solidFill>
                  <a:schemeClr val="tx1"/>
                </a:solidFill>
                <a:latin typeface="Maiandra GD" pitchFamily="34" charset="0"/>
              </a:rPr>
              <a:t>Federal U. S. District Courts</a:t>
            </a:r>
            <a:br>
              <a:rPr lang="en-US" sz="4000">
                <a:solidFill>
                  <a:schemeClr val="tx1"/>
                </a:solidFill>
                <a:latin typeface="Maiandra GD" pitchFamily="34" charset="0"/>
              </a:rPr>
            </a:br>
            <a:endParaRPr lang="en-US" sz="4000">
              <a:solidFill>
                <a:schemeClr val="tx1"/>
              </a:solidFill>
              <a:latin typeface="Maiandra GD" pitchFamily="34" charset="0"/>
            </a:endParaRPr>
          </a:p>
        </p:txBody>
      </p:sp>
      <p:sp>
        <p:nvSpPr>
          <p:cNvPr id="9219" name="Rectangle 3"/>
          <p:cNvSpPr>
            <a:spLocks noGrp="1" noChangeArrowheads="1"/>
          </p:cNvSpPr>
          <p:nvPr>
            <p:ph type="body" idx="1"/>
          </p:nvPr>
        </p:nvSpPr>
        <p:spPr>
          <a:xfrm>
            <a:off x="685800" y="1828800"/>
            <a:ext cx="7772400" cy="4724400"/>
          </a:xfrm>
        </p:spPr>
        <p:txBody>
          <a:bodyPr/>
          <a:lstStyle/>
          <a:p>
            <a:r>
              <a:rPr lang="en-US" sz="2800" b="1">
                <a:latin typeface="Maiandra GD" pitchFamily="34" charset="0"/>
              </a:rPr>
              <a:t>There are 94 </a:t>
            </a:r>
            <a:r>
              <a:rPr lang="en-US" sz="2800" b="1" u="sng">
                <a:latin typeface="Maiandra GD" pitchFamily="34" charset="0"/>
              </a:rPr>
              <a:t>federal</a:t>
            </a:r>
            <a:r>
              <a:rPr lang="en-US" sz="2800" b="1">
                <a:latin typeface="Maiandra GD" pitchFamily="34" charset="0"/>
              </a:rPr>
              <a:t> district courts, which handle criminal and civil cases involving: </a:t>
            </a:r>
          </a:p>
          <a:p>
            <a:pPr lvl="1"/>
            <a:r>
              <a:rPr lang="en-US" sz="2400" b="1">
                <a:latin typeface="Maiandra GD" pitchFamily="34" charset="0"/>
              </a:rPr>
              <a:t>Federal statutes/laws</a:t>
            </a:r>
          </a:p>
          <a:p>
            <a:pPr lvl="1"/>
            <a:r>
              <a:rPr lang="en-US" sz="2400" b="1" i="1">
                <a:latin typeface="Maiandra GD" pitchFamily="34" charset="0"/>
              </a:rPr>
              <a:t>The U.S. Constitution</a:t>
            </a:r>
          </a:p>
          <a:p>
            <a:pPr lvl="1"/>
            <a:r>
              <a:rPr lang="en-US" sz="2400" b="1">
                <a:latin typeface="Maiandra GD" pitchFamily="34" charset="0"/>
              </a:rPr>
              <a:t>Civil cases between citizens from different states and the amount of money at stake is more than $75,000 (This is the most common type of case in the U.S. District Court.)</a:t>
            </a:r>
          </a:p>
          <a:p>
            <a:r>
              <a:rPr lang="en-US" sz="2800" b="1">
                <a:latin typeface="Maiandra GD" pitchFamily="34" charset="0"/>
              </a:rPr>
              <a:t>Appeals from here go to the U.S. Circuit Court of Appeals</a:t>
            </a:r>
            <a:endParaRPr lang="en-US" sz="280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57200"/>
            <a:ext cx="7772400" cy="1143000"/>
          </a:xfrm>
        </p:spPr>
        <p:txBody>
          <a:bodyPr/>
          <a:lstStyle/>
          <a:p>
            <a:r>
              <a:rPr lang="en-US" b="1" dirty="0"/>
              <a:t>Texas Federal Courts</a:t>
            </a:r>
          </a:p>
        </p:txBody>
      </p:sp>
      <p:sp>
        <p:nvSpPr>
          <p:cNvPr id="10243" name="Rectangle 8"/>
          <p:cNvSpPr>
            <a:spLocks noGrp="1" noChangeArrowheads="1"/>
          </p:cNvSpPr>
          <p:nvPr>
            <p:ph type="body" idx="1"/>
          </p:nvPr>
        </p:nvSpPr>
        <p:spPr>
          <a:xfrm>
            <a:off x="304800" y="1676400"/>
            <a:ext cx="4419600" cy="4572000"/>
          </a:xfrm>
        </p:spPr>
        <p:txBody>
          <a:bodyPr/>
          <a:lstStyle/>
          <a:p>
            <a:r>
              <a:rPr lang="en-US" dirty="0"/>
              <a:t>Texas is divided into FOUR federal district</a:t>
            </a:r>
          </a:p>
          <a:p>
            <a:pPr lvl="1"/>
            <a:r>
              <a:rPr lang="en-US" dirty="0"/>
              <a:t>Northern – 7 divisions</a:t>
            </a:r>
          </a:p>
          <a:p>
            <a:pPr lvl="1"/>
            <a:r>
              <a:rPr lang="en-US" dirty="0"/>
              <a:t>Eastern – 6 divisions</a:t>
            </a:r>
          </a:p>
          <a:p>
            <a:pPr lvl="1"/>
            <a:r>
              <a:rPr lang="en-US" dirty="0"/>
              <a:t>Southern – 7 divisions</a:t>
            </a:r>
          </a:p>
          <a:p>
            <a:pPr lvl="1"/>
            <a:r>
              <a:rPr lang="en-US" dirty="0"/>
              <a:t>Western – 7 divisions</a:t>
            </a:r>
          </a:p>
        </p:txBody>
      </p:sp>
      <p:pic>
        <p:nvPicPr>
          <p:cNvPr id="5" name="Picture 4" descr="texas federal courts.png"/>
          <p:cNvPicPr>
            <a:picLocks noChangeAspect="1"/>
          </p:cNvPicPr>
          <p:nvPr/>
        </p:nvPicPr>
        <p:blipFill>
          <a:blip r:embed="rId2" cstate="print"/>
          <a:stretch>
            <a:fillRect/>
          </a:stretch>
        </p:blipFill>
        <p:spPr>
          <a:xfrm>
            <a:off x="4419600" y="1524000"/>
            <a:ext cx="4724400" cy="4545923"/>
          </a:xfrm>
          <a:prstGeom prst="rect">
            <a:avLst/>
          </a:prstGeom>
        </p:spPr>
      </p:pic>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9669</TotalTime>
  <Words>5432</Words>
  <Application>Microsoft Office PowerPoint</Application>
  <PresentationFormat>On-screen Show (4:3)</PresentationFormat>
  <Paragraphs>527</Paragraphs>
  <Slides>78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Arial Black</vt:lpstr>
      <vt:lpstr>Elephant</vt:lpstr>
      <vt:lpstr>Garamond</vt:lpstr>
      <vt:lpstr>Maiandra GD</vt:lpstr>
      <vt:lpstr>Tempus Sans ITC</vt:lpstr>
      <vt:lpstr>Times New Roman</vt:lpstr>
      <vt:lpstr>Wingdings</vt:lpstr>
      <vt:lpstr>Default Design</vt:lpstr>
      <vt:lpstr>The Judicial Branch</vt:lpstr>
      <vt:lpstr>For the Quiz</vt:lpstr>
      <vt:lpstr>PowerPoint Presentation</vt:lpstr>
      <vt:lpstr>The Creation of the Federal Judicial System</vt:lpstr>
      <vt:lpstr>The Dual Court System</vt:lpstr>
      <vt:lpstr>THE DUAL COURT SYSTEM</vt:lpstr>
      <vt:lpstr>The United States Court System This one is more modern-</vt:lpstr>
      <vt:lpstr> Federal U. S. District Courts </vt:lpstr>
      <vt:lpstr>Texas Federal Courts</vt:lpstr>
      <vt:lpstr> U. S. Circuit Courts  of Appeal </vt:lpstr>
      <vt:lpstr>PowerPoint Presentation</vt:lpstr>
      <vt:lpstr>PowerPoint Presentation</vt:lpstr>
      <vt:lpstr>PowerPoint Presentation</vt:lpstr>
      <vt:lpstr>PowerPoint Presentation</vt:lpstr>
      <vt:lpstr>The Development of the Court</vt:lpstr>
      <vt:lpstr>The Framer’s Era -Up to 1789-1800</vt:lpstr>
      <vt:lpstr>The Marshall Era 1801-1860</vt:lpstr>
      <vt:lpstr>The Late 19th- Early 20th Century 1861-1936</vt:lpstr>
      <vt:lpstr>The Modern Era 1936 to the Present</vt:lpstr>
      <vt:lpstr>Also Important in Modern Era</vt:lpstr>
      <vt:lpstr>FDR’s Court Packing Scheme</vt:lpstr>
      <vt:lpstr>Checks on the Court</vt:lpstr>
      <vt:lpstr>PowerPoint Presentation</vt:lpstr>
      <vt:lpstr>Confirmation of Federal Judges</vt:lpstr>
      <vt:lpstr>The Power of the Court</vt:lpstr>
      <vt:lpstr>Unconstitutional and Preempted Laws 1789-2002 According to the GPO (Government Printing Office Database):</vt:lpstr>
      <vt:lpstr>How the Court Operates</vt:lpstr>
      <vt:lpstr>How the Court Operates</vt:lpstr>
      <vt:lpstr>How the Court Operates</vt:lpstr>
      <vt:lpstr>How the Court Operates</vt:lpstr>
      <vt:lpstr>How the Court Operates</vt:lpstr>
      <vt:lpstr>Can Federal Court Decisions be Undone??</vt:lpstr>
      <vt:lpstr>Politics and the Federal Courts</vt:lpstr>
      <vt:lpstr>Judicial Restraint</vt:lpstr>
      <vt:lpstr>Judicial Restraint vs. Judicial Activism </vt:lpstr>
      <vt:lpstr>Strict Constructivism</vt:lpstr>
      <vt:lpstr>Judicial Activism</vt:lpstr>
      <vt:lpstr>The Great Debate</vt:lpstr>
      <vt:lpstr>The Great Debate</vt:lpstr>
      <vt:lpstr>Court Terms to Know</vt:lpstr>
      <vt:lpstr>Required Supreme Court Cases</vt:lpstr>
      <vt:lpstr>Dred Scott v. Sandford (1856)</vt:lpstr>
      <vt:lpstr>Conclusion </vt:lpstr>
      <vt:lpstr>Munn v. Illinois (1877)</vt:lpstr>
      <vt:lpstr>Munn v. Illinois (1877)</vt:lpstr>
      <vt:lpstr>Plessey v. Ferguson (1896)</vt:lpstr>
      <vt:lpstr>Plessey v. Ferguson (1896)</vt:lpstr>
      <vt:lpstr>Conclusion</vt:lpstr>
      <vt:lpstr>PowerPoint Presentation</vt:lpstr>
      <vt:lpstr>Brown v. Board of Education  of Topeka (1954)</vt:lpstr>
      <vt:lpstr>Conclusion  </vt:lpstr>
      <vt:lpstr>Brown v Board II 1955</vt:lpstr>
      <vt:lpstr>Importance</vt:lpstr>
      <vt:lpstr>Gideon v Wainwright (1963)</vt:lpstr>
      <vt:lpstr>Gideon v Wainwright (1963)</vt:lpstr>
      <vt:lpstr>Conclusion  </vt:lpstr>
      <vt:lpstr>Escobedo v. Illinois (1964)</vt:lpstr>
      <vt:lpstr>Conclusion </vt:lpstr>
      <vt:lpstr>Miranda v. Arizona (1966)</vt:lpstr>
      <vt:lpstr>Miranda v. Arizona (1966)</vt:lpstr>
      <vt:lpstr>Conclusion </vt:lpstr>
      <vt:lpstr>“Mapp v Ohio 1961</vt:lpstr>
      <vt:lpstr>Importance</vt:lpstr>
      <vt:lpstr>5th Amendment Eminent Domain Kelo v City of New London, CT, 2005</vt:lpstr>
      <vt:lpstr>Importance of Kelo</vt:lpstr>
      <vt:lpstr>Roe v. Wade (1973) </vt:lpstr>
      <vt:lpstr>Conclusion </vt:lpstr>
      <vt:lpstr> "Jane Roe" switches sides </vt:lpstr>
      <vt:lpstr>PowerPoint Presentation</vt:lpstr>
      <vt:lpstr>Furman v Georgia, 1972</vt:lpstr>
      <vt:lpstr>Importance</vt:lpstr>
      <vt:lpstr>Gregg v Georgia, 1976</vt:lpstr>
      <vt:lpstr>Gregg v Georgia</vt:lpstr>
      <vt:lpstr>Political Action Committees (PAC’s)</vt:lpstr>
      <vt:lpstr>Citizens United v FEC (2010)</vt:lpstr>
      <vt:lpstr>Importance</vt:lpstr>
      <vt:lpstr>Super PACs</vt:lpstr>
      <vt:lpstr>Super PACs</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Judicial Branch</dc:title>
  <dc:creator>User0000</dc:creator>
  <cp:lastModifiedBy>Katie Jarboe</cp:lastModifiedBy>
  <cp:revision>252</cp:revision>
  <dcterms:created xsi:type="dcterms:W3CDTF">2004-11-18T12:47:35Z</dcterms:created>
  <dcterms:modified xsi:type="dcterms:W3CDTF">2019-04-03T19:36:24Z</dcterms:modified>
</cp:coreProperties>
</file>